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Proxima Nova"/>
      <p:regular r:id="rId36"/>
      <p:bold r:id="rId37"/>
      <p:italic r:id="rId38"/>
      <p:boldItalic r:id="rId39"/>
    </p:embeddedFont>
    <p:embeddedFont>
      <p:font typeface="Nunito"/>
      <p:regular r:id="rId40"/>
      <p:bold r:id="rId41"/>
      <p:italic r:id="rId42"/>
      <p:boldItalic r:id="rId43"/>
    </p:embeddedFont>
    <p:embeddedFont>
      <p:font typeface="Montserra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6.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8.xml"/><Relationship Id="rId44" Type="http://schemas.openxmlformats.org/officeDocument/2006/relationships/font" Target="fonts/Montserrat-regular.fntdata"/><Relationship Id="rId21" Type="http://schemas.openxmlformats.org/officeDocument/2006/relationships/slide" Target="slides/slide17.xml"/><Relationship Id="rId43" Type="http://schemas.openxmlformats.org/officeDocument/2006/relationships/font" Target="fonts/Nunito-boldItalic.fntdata"/><Relationship Id="rId24" Type="http://schemas.openxmlformats.org/officeDocument/2006/relationships/slide" Target="slides/slide20.xml"/><Relationship Id="rId46" Type="http://schemas.openxmlformats.org/officeDocument/2006/relationships/font" Target="fonts/Montserrat-italic.fntdata"/><Relationship Id="rId23" Type="http://schemas.openxmlformats.org/officeDocument/2006/relationships/slide" Target="slides/slide19.xml"/><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Montserrat-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ProximaNova-bold.fntdata"/><Relationship Id="rId14" Type="http://schemas.openxmlformats.org/officeDocument/2006/relationships/slide" Target="slides/slide10.xml"/><Relationship Id="rId36" Type="http://schemas.openxmlformats.org/officeDocument/2006/relationships/font" Target="fonts/ProximaNova-regular.fntdata"/><Relationship Id="rId17" Type="http://schemas.openxmlformats.org/officeDocument/2006/relationships/slide" Target="slides/slide13.xml"/><Relationship Id="rId39" Type="http://schemas.openxmlformats.org/officeDocument/2006/relationships/font" Target="fonts/ProximaNova-boldItalic.fntdata"/><Relationship Id="rId16" Type="http://schemas.openxmlformats.org/officeDocument/2006/relationships/slide" Target="slides/slide12.xml"/><Relationship Id="rId38" Type="http://schemas.openxmlformats.org/officeDocument/2006/relationships/font" Target="fonts/ProximaNova-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s/docs/Web/HTML" TargetMode="External"/><Relationship Id="rId3" Type="http://schemas.openxmlformats.org/officeDocument/2006/relationships/hyperlink" Target="https://www.w3schools.com/html/" TargetMode="External"/><Relationship Id="rId4" Type="http://schemas.openxmlformats.org/officeDocument/2006/relationships/hyperlink" Target="https://www.w3.org/People/Raggett/book4/ch02.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Glossary/HTML" TargetMode="External"/><Relationship Id="rId3" Type="http://schemas.openxmlformats.org/officeDocument/2006/relationships/hyperlink" Target="https://developer.mozilla.org/en-US/docs/Glossary/Element" TargetMode="External"/><Relationship Id="rId4" Type="http://schemas.openxmlformats.org/officeDocument/2006/relationships/hyperlink" Target="https://developer.mozilla.org/en-US/docs/Learn/HTML/Introduction_to_HTML/Getting_started"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Learn/HTML/Introduction_to_HTML/Getting_started"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0f26d660f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100f26d660f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0f26d660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00f26d660f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0f26d66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0f26d66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0f26d660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0f26d660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0f26d66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0f26d66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Platicar acerca de HTML, qué es , en qué consiste, cómo se formó y por que es importante para el internet.  </a:t>
            </a:r>
            <a:endParaRPr/>
          </a:p>
          <a:p>
            <a:pPr indent="0" lvl="0" marL="0" rtl="0" algn="l">
              <a:spcBef>
                <a:spcPts val="0"/>
              </a:spcBef>
              <a:spcAft>
                <a:spcPts val="0"/>
              </a:spcAft>
              <a:buNone/>
            </a:pPr>
            <a:r>
              <a:rPr lang="en"/>
              <a:t>Aqui algunas referencias : </a:t>
            </a:r>
            <a:r>
              <a:rPr lang="en" u="sng">
                <a:solidFill>
                  <a:schemeClr val="hlink"/>
                </a:solidFill>
                <a:hlinkClick r:id="rId2"/>
              </a:rPr>
              <a:t>https://developer.mozilla.org/es/docs/Web/HTML</a:t>
            </a:r>
            <a:r>
              <a:rPr lang="en"/>
              <a:t> </a:t>
            </a:r>
            <a:br>
              <a:rPr lang="en"/>
            </a:br>
            <a:r>
              <a:rPr lang="en" u="sng">
                <a:solidFill>
                  <a:schemeClr val="hlink"/>
                </a:solidFill>
                <a:hlinkClick r:id="rId3"/>
              </a:rPr>
              <a:t>https://www.w3schools.com/html/</a:t>
            </a:r>
            <a:br>
              <a:rPr lang="en"/>
            </a:br>
            <a:r>
              <a:rPr lang="en" u="sng">
                <a:solidFill>
                  <a:schemeClr val="hlink"/>
                </a:solidFill>
                <a:hlinkClick r:id="rId4"/>
              </a:rPr>
              <a:t>https://www.w3.org/People/Raggett/book4/ch02.html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0f26d660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0f26d660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00458B"/>
                </a:solidFill>
                <a:highlight>
                  <a:srgbClr val="FFFFFF"/>
                </a:highlight>
                <a:hlinkClick r:id="rId2">
                  <a:extLst>
                    <a:ext uri="{A12FA001-AC4F-418D-AE19-62706E023703}">
                      <ahyp:hlinkClr val="tx"/>
                    </a:ext>
                  </a:extLst>
                </a:hlinkClick>
              </a:rPr>
              <a:t>HTML</a:t>
            </a:r>
            <a:r>
              <a:rPr lang="en" sz="1200">
                <a:solidFill>
                  <a:srgbClr val="212121"/>
                </a:solidFill>
                <a:highlight>
                  <a:srgbClr val="FFFFFF"/>
                </a:highlight>
              </a:rPr>
              <a:t> (Lenguaje de marcado de hipertexto) no es un lenguaje de programación. Es un </a:t>
            </a:r>
            <a:r>
              <a:rPr i="1" lang="en" sz="1200">
                <a:solidFill>
                  <a:srgbClr val="212121"/>
                </a:solidFill>
                <a:highlight>
                  <a:srgbClr val="FFFFFF"/>
                </a:highlight>
              </a:rPr>
              <a:t>lenguaje de marcado</a:t>
            </a:r>
            <a:r>
              <a:rPr lang="en" sz="1200">
                <a:solidFill>
                  <a:srgbClr val="212121"/>
                </a:solidFill>
                <a:highlight>
                  <a:srgbClr val="FFFFFF"/>
                </a:highlight>
              </a:rPr>
              <a:t> que indica a los navegadores web cómo estructurar las páginas web que visita. Puede ser tan complicado o tan simple como el desarrollador web quiere que sea. HTML consta de una serie de </a:t>
            </a:r>
            <a:r>
              <a:rPr lang="en" sz="1200" u="sng">
                <a:solidFill>
                  <a:srgbClr val="00458B"/>
                </a:solidFill>
                <a:highlight>
                  <a:srgbClr val="FFFFFF"/>
                </a:highlight>
                <a:hlinkClick r:id="rId3">
                  <a:extLst>
                    <a:ext uri="{A12FA001-AC4F-418D-AE19-62706E023703}">
                      <ahyp:hlinkClr val="tx"/>
                    </a:ext>
                  </a:extLst>
                </a:hlinkClick>
              </a:rPr>
              <a:t>elementos,</a:t>
            </a:r>
            <a:r>
              <a:rPr lang="en" sz="1200">
                <a:solidFill>
                  <a:srgbClr val="212121"/>
                </a:solidFill>
                <a:highlight>
                  <a:srgbClr val="FFFFFF"/>
                </a:highlight>
              </a:rPr>
              <a:t>que se utilizan para encerrar, encapsular o </a:t>
            </a:r>
            <a:r>
              <a:rPr i="1" lang="en" sz="1200">
                <a:solidFill>
                  <a:srgbClr val="212121"/>
                </a:solidFill>
                <a:highlight>
                  <a:srgbClr val="FFFFFF"/>
                </a:highlight>
              </a:rPr>
              <a:t>marcar</a:t>
            </a:r>
            <a:r>
              <a:rPr lang="en" sz="1200">
                <a:solidFill>
                  <a:srgbClr val="212121"/>
                </a:solidFill>
                <a:highlight>
                  <a:srgbClr val="FFFFFF"/>
                </a:highlight>
              </a:rPr>
              <a:t> diferentes partes del contenido para hacerlo aparecer o actuar de cierta manera.  </a:t>
            </a:r>
            <a:r>
              <a:rPr b="1" lang="en" sz="1200">
                <a:solidFill>
                  <a:srgbClr val="212121"/>
                </a:solidFill>
                <a:highlight>
                  <a:srgbClr val="FFFFFF"/>
                </a:highlight>
              </a:rPr>
              <a:t>Source: </a:t>
            </a:r>
            <a:r>
              <a:rPr b="1" lang="en" u="sng">
                <a:solidFill>
                  <a:schemeClr val="hlink"/>
                </a:solidFill>
                <a:hlinkClick r:id="rId4"/>
              </a:rPr>
              <a:t>Getting started with HTML - Learn web development | MDN (mozilla.org)</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0f26d660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0f26d660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que esta por lo regular es la estructura basica representada gráficamente  de una pagina web utilizando algunas etiquetas, es importante  precisar que html5 es semantico (el nombre de las etiquetas da referencia a su uso)  de esta manera cada etiqueta tiene un uso específico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0f26d66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0f26d66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un poco la maquetación que se hacía antes con las etiquetas div vs la maquetación que se hace con las etiquetas que hay en html5</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0f26d660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0f26d660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Mi nombre es Kike Diaz, soy ingeniero de software y co-fundador de DevF, la escuela de programación más grande de América Latina.</a:t>
            </a:r>
            <a:endParaRPr/>
          </a:p>
          <a:p>
            <a:pPr indent="0" lvl="0" marL="0" rtl="0" algn="l">
              <a:spcBef>
                <a:spcPts val="0"/>
              </a:spcBef>
              <a:spcAft>
                <a:spcPts val="0"/>
              </a:spcAft>
              <a:buClr>
                <a:schemeClr val="dk1"/>
              </a:buClr>
              <a:buSzPts val="1100"/>
              <a:buFont typeface="Arial"/>
              <a:buNone/>
            </a:pPr>
            <a:r>
              <a:rPr lang="en"/>
              <a:t>Tres cosas que tienes que saber sobre mi.</a:t>
            </a:r>
            <a:endParaRPr/>
          </a:p>
          <a:p>
            <a:pPr indent="0" lvl="0" marL="0" rtl="0" algn="l">
              <a:spcBef>
                <a:spcPts val="0"/>
              </a:spcBef>
              <a:spcAft>
                <a:spcPts val="0"/>
              </a:spcAft>
              <a:buClr>
                <a:schemeClr val="dk1"/>
              </a:buClr>
              <a:buSzPts val="1100"/>
              <a:buFont typeface="Arial"/>
              <a:buNone/>
            </a:pPr>
            <a:r>
              <a:rPr lang="en"/>
              <a:t>Aprendí a programar en 1994, a los 7 años de edad.</a:t>
            </a:r>
            <a:endParaRPr/>
          </a:p>
          <a:p>
            <a:pPr indent="0" lvl="0" marL="0" rtl="0" algn="l">
              <a:spcBef>
                <a:spcPts val="0"/>
              </a:spcBef>
              <a:spcAft>
                <a:spcPts val="0"/>
              </a:spcAft>
              <a:buClr>
                <a:schemeClr val="dk1"/>
              </a:buClr>
              <a:buSzPts val="1100"/>
              <a:buFont typeface="Arial"/>
              <a:buNone/>
            </a:pPr>
            <a:r>
              <a:rPr lang="en"/>
              <a:t>Software Engineer (contract) @ Google México &amp; Motorola México.</a:t>
            </a:r>
            <a:endParaRPr/>
          </a:p>
          <a:p>
            <a:pPr indent="0" lvl="0" marL="0" rtl="0" algn="l">
              <a:spcBef>
                <a:spcPts val="0"/>
              </a:spcBef>
              <a:spcAft>
                <a:spcPts val="0"/>
              </a:spcAft>
              <a:buClr>
                <a:schemeClr val="dk1"/>
              </a:buClr>
              <a:buSzPts val="1100"/>
              <a:buFont typeface="Arial"/>
              <a:buNone/>
            </a:pPr>
            <a:r>
              <a:rPr lang="en"/>
              <a:t>Verificado19s.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0f26d660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0f26d660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codigo esta es la estructura básica de un documento html, que por lo regular se llama “index.html”, explicar cada uno de los tags principales y su uso,  Nota: para los siguientes ejemplos se puede utilizar “live coding” para que los participantes empiecen a descubrir que hace cada tag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0f26d660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0f26d660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en que consisten los atributos en una etiqueta de html, dar algunos ejemplos como style , class o id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0f26d660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0f26d660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rPr>
              <a:t>Los atributos contienen información adicional sobre el elemento que no aparecerá en el contenido. En este ejemplo, el atributo </a:t>
            </a:r>
            <a:r>
              <a:rPr b="1" lang="en" sz="1200">
                <a:solidFill>
                  <a:srgbClr val="212121"/>
                </a:solidFill>
                <a:highlight>
                  <a:srgbClr val="EEEEEE"/>
                </a:highlight>
                <a:latin typeface="Courier New"/>
                <a:ea typeface="Courier New"/>
                <a:cs typeface="Courier New"/>
                <a:sym typeface="Courier New"/>
              </a:rPr>
              <a:t>class</a:t>
            </a:r>
            <a:r>
              <a:rPr b="1" lang="en" sz="1200">
                <a:solidFill>
                  <a:srgbClr val="212121"/>
                </a:solidFill>
                <a:highlight>
                  <a:srgbClr val="FFFFFF"/>
                </a:highlight>
              </a:rPr>
              <a:t> </a:t>
            </a:r>
            <a:r>
              <a:rPr lang="en" sz="1200">
                <a:solidFill>
                  <a:srgbClr val="212121"/>
                </a:solidFill>
                <a:highlight>
                  <a:srgbClr val="FFFFFF"/>
                </a:highlight>
              </a:rPr>
              <a:t>es un nombre de identificación utilizado para tener como destino el elemento con información de estilo.</a:t>
            </a:r>
            <a:r>
              <a:rPr b="1" lang="en" sz="1200">
                <a:solidFill>
                  <a:srgbClr val="212121"/>
                </a:solidFill>
                <a:highlight>
                  <a:srgbClr val="FFFFFF"/>
                </a:highlight>
              </a:rPr>
              <a:t> Source: </a:t>
            </a:r>
            <a:r>
              <a:rPr b="1" lang="en" u="sng">
                <a:solidFill>
                  <a:schemeClr val="hlink"/>
                </a:solidFill>
                <a:hlinkClick r:id="rId2"/>
              </a:rPr>
              <a:t>Getting started with HTML - Learn web development | MDN (mozilla.org)</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0f26d660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00f26d660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0f26d660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0f26d660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0f26d66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00f26d66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0f26d660f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0f26d660f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0f26d660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0f26d660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17.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gi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8" name="Shape 8"/>
        <p:cNvGrpSpPr/>
        <p:nvPr/>
      </p:nvGrpSpPr>
      <p:grpSpPr>
        <a:xfrm>
          <a:off x="0" y="0"/>
          <a:ext cx="0" cy="0"/>
          <a:chOff x="0" y="0"/>
          <a:chExt cx="0" cy="0"/>
        </a:xfrm>
      </p:grpSpPr>
      <p:sp>
        <p:nvSpPr>
          <p:cNvPr id="9" name="Google Shape;9;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1"/>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11"/>
          <p:cNvSpPr txBox="1"/>
          <p:nvPr>
            <p:ph idx="1" type="body"/>
          </p:nvPr>
        </p:nvSpPr>
        <p:spPr>
          <a:xfrm>
            <a:off x="311700" y="1152475"/>
            <a:ext cx="84813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pic>
        <p:nvPicPr>
          <p:cNvPr id="47" name="Google Shape;47;p11"/>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2"/>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50" name="Google Shape;50;p12"/>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3"/>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4976575" y="396050"/>
            <a:ext cx="38523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5" name="Google Shape;55;p14"/>
          <p:cNvSpPr txBox="1"/>
          <p:nvPr>
            <p:ph idx="1" type="body"/>
          </p:nvPr>
        </p:nvSpPr>
        <p:spPr>
          <a:xfrm>
            <a:off x="4976575" y="1230050"/>
            <a:ext cx="38523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63500" y="396050"/>
            <a:ext cx="38523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8" name="Google Shape;58;p15"/>
          <p:cNvSpPr txBox="1"/>
          <p:nvPr>
            <p:ph idx="1" type="body"/>
          </p:nvPr>
        </p:nvSpPr>
        <p:spPr>
          <a:xfrm>
            <a:off x="363500" y="1230050"/>
            <a:ext cx="38523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8E7CC3"/>
              </a:buClr>
              <a:buSzPts val="4800"/>
              <a:buNone/>
              <a:defRPr sz="4800">
                <a:solidFill>
                  <a:srgbClr val="8E7CC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pic>
        <p:nvPicPr>
          <p:cNvPr id="61" name="Google Shape;61;p16"/>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8E7CC3"/>
              </a:buClr>
              <a:buSzPts val="12000"/>
              <a:buNone/>
              <a:defRPr sz="12000">
                <a:solidFill>
                  <a:srgbClr val="8E7CC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6" name="Google Shape;66;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pic>
        <p:nvPicPr>
          <p:cNvPr id="67" name="Google Shape;67;p18"/>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8" name="Shape 68"/>
        <p:cNvGrpSpPr/>
        <p:nvPr/>
      </p:nvGrpSpPr>
      <p:grpSpPr>
        <a:xfrm>
          <a:off x="0" y="0"/>
          <a:ext cx="0" cy="0"/>
          <a:chOff x="0" y="0"/>
          <a:chExt cx="0" cy="0"/>
        </a:xfrm>
      </p:grpSpPr>
      <p:sp>
        <p:nvSpPr>
          <p:cNvPr id="69" name="Google Shape;69;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0" name="Google Shape;70;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 name="Google Shape;7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ph type="ctrTitle"/>
          </p:nvPr>
        </p:nvSpPr>
        <p:spPr>
          <a:xfrm>
            <a:off x="311700" y="1116925"/>
            <a:ext cx="8520600" cy="126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74" name="Google Shape;74;p20"/>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75" name="Shape 75"/>
        <p:cNvGrpSpPr/>
        <p:nvPr/>
      </p:nvGrpSpPr>
      <p:grpSpPr>
        <a:xfrm>
          <a:off x="0" y="0"/>
          <a:ext cx="0" cy="0"/>
          <a:chOff x="0" y="0"/>
          <a:chExt cx="0" cy="0"/>
        </a:xfrm>
      </p:grpSpPr>
      <p:sp>
        <p:nvSpPr>
          <p:cNvPr id="76" name="Google Shape;76;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7" name="Google Shape;77;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8" name="Google Shape;7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79" name="Shape 79"/>
        <p:cNvGrpSpPr/>
        <p:nvPr/>
      </p:nvGrpSpPr>
      <p:grpSpPr>
        <a:xfrm>
          <a:off x="0" y="0"/>
          <a:ext cx="0" cy="0"/>
          <a:chOff x="0" y="0"/>
          <a:chExt cx="0" cy="0"/>
        </a:xfrm>
      </p:grpSpPr>
      <p:sp>
        <p:nvSpPr>
          <p:cNvPr id="80" name="Google Shape;80;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1" name="Google Shape;81;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2" name="Google Shape;8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83" name="Shape 83"/>
        <p:cNvGrpSpPr/>
        <p:nvPr/>
      </p:nvGrpSpPr>
      <p:grpSpPr>
        <a:xfrm>
          <a:off x="0" y="0"/>
          <a:ext cx="0" cy="0"/>
          <a:chOff x="0" y="0"/>
          <a:chExt cx="0" cy="0"/>
        </a:xfrm>
      </p:grpSpPr>
      <p:sp>
        <p:nvSpPr>
          <p:cNvPr id="84" name="Google Shape;84;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5" name="Google Shape;85;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6" name="Google Shape;8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87" name="Shape 87"/>
        <p:cNvGrpSpPr/>
        <p:nvPr/>
      </p:nvGrpSpPr>
      <p:grpSpPr>
        <a:xfrm>
          <a:off x="0" y="0"/>
          <a:ext cx="0" cy="0"/>
          <a:chOff x="0" y="0"/>
          <a:chExt cx="0" cy="0"/>
        </a:xfrm>
      </p:grpSpPr>
      <p:sp>
        <p:nvSpPr>
          <p:cNvPr id="88" name="Google Shape;88;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9" name="Google Shape;89;p2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0" name="Google Shape;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91" name="Shape 91"/>
        <p:cNvGrpSpPr/>
        <p:nvPr/>
      </p:nvGrpSpPr>
      <p:grpSpPr>
        <a:xfrm>
          <a:off x="0" y="0"/>
          <a:ext cx="0" cy="0"/>
          <a:chOff x="0" y="0"/>
          <a:chExt cx="0" cy="0"/>
        </a:xfrm>
      </p:grpSpPr>
      <p:sp>
        <p:nvSpPr>
          <p:cNvPr id="92" name="Google Shape;92;p25"/>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93" name="Google Shape;93;p25"/>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Arial"/>
                <a:ea typeface="Arial"/>
                <a:cs typeface="Arial"/>
                <a:sym typeface="Arial"/>
              </a:rPr>
              <a:t>Crece con Google</a:t>
            </a:r>
            <a:endParaRPr b="0" i="0" sz="600" u="none" cap="none" strike="noStrike">
              <a:solidFill>
                <a:srgbClr val="999999"/>
              </a:solidFill>
              <a:latin typeface="Arial"/>
              <a:ea typeface="Arial"/>
              <a:cs typeface="Arial"/>
              <a:sym typeface="Arial"/>
            </a:endParaRPr>
          </a:p>
        </p:txBody>
      </p:sp>
      <p:pic>
        <p:nvPicPr>
          <p:cNvPr id="94" name="Google Shape;94;p25"/>
          <p:cNvPicPr preferRelativeResize="0"/>
          <p:nvPr/>
        </p:nvPicPr>
        <p:blipFill rotWithShape="1">
          <a:blip r:embed="rId2">
            <a:alphaModFix/>
          </a:blip>
          <a:srcRect b="0" l="0" r="0" t="0"/>
          <a:stretch/>
        </p:blipFill>
        <p:spPr>
          <a:xfrm>
            <a:off x="85692" y="3905825"/>
            <a:ext cx="3543608" cy="1048235"/>
          </a:xfrm>
          <a:prstGeom prst="rect">
            <a:avLst/>
          </a:prstGeom>
          <a:noFill/>
          <a:ln>
            <a:noFill/>
          </a:ln>
        </p:spPr>
      </p:pic>
      <p:pic>
        <p:nvPicPr>
          <p:cNvPr id="95" name="Google Shape;95;p25"/>
          <p:cNvPicPr preferRelativeResize="0"/>
          <p:nvPr/>
        </p:nvPicPr>
        <p:blipFill rotWithShape="1">
          <a:blip r:embed="rId3">
            <a:alphaModFix/>
          </a:blip>
          <a:srcRect b="0" l="0" r="0" t="0"/>
          <a:stretch/>
        </p:blipFill>
        <p:spPr>
          <a:xfrm>
            <a:off x="5645999" y="3925016"/>
            <a:ext cx="3213826" cy="1018675"/>
          </a:xfrm>
          <a:prstGeom prst="rect">
            <a:avLst/>
          </a:prstGeom>
          <a:noFill/>
          <a:ln>
            <a:noFill/>
          </a:ln>
        </p:spPr>
      </p:pic>
      <p:pic>
        <p:nvPicPr>
          <p:cNvPr id="96" name="Google Shape;96;p25"/>
          <p:cNvPicPr preferRelativeResize="0"/>
          <p:nvPr/>
        </p:nvPicPr>
        <p:blipFill rotWithShape="1">
          <a:blip r:embed="rId4">
            <a:alphaModFix/>
          </a:blip>
          <a:srcRect b="0" l="20012" r="19490" t="65415"/>
          <a:stretch/>
        </p:blipFill>
        <p:spPr>
          <a:xfrm>
            <a:off x="3916025" y="181800"/>
            <a:ext cx="1311950" cy="369000"/>
          </a:xfrm>
          <a:prstGeom prst="rect">
            <a:avLst/>
          </a:prstGeom>
          <a:noFill/>
          <a:ln>
            <a:noFill/>
          </a:ln>
        </p:spPr>
      </p:pic>
      <p:cxnSp>
        <p:nvCxnSpPr>
          <p:cNvPr id="97" name="Google Shape;97;p25"/>
          <p:cNvCxnSpPr/>
          <p:nvPr/>
        </p:nvCxnSpPr>
        <p:spPr>
          <a:xfrm>
            <a:off x="3653650" y="4858975"/>
            <a:ext cx="19377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106" name="Shape 106"/>
        <p:cNvGrpSpPr/>
        <p:nvPr/>
      </p:nvGrpSpPr>
      <p:grpSpPr>
        <a:xfrm>
          <a:off x="0" y="0"/>
          <a:ext cx="0" cy="0"/>
          <a:chOff x="0" y="0"/>
          <a:chExt cx="0" cy="0"/>
        </a:xfrm>
      </p:grpSpPr>
      <p:sp>
        <p:nvSpPr>
          <p:cNvPr id="107" name="Google Shape;107;p28"/>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8"/>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8"/>
          <p:cNvSpPr txBox="1"/>
          <p:nvPr>
            <p:ph type="ctrTitle"/>
          </p:nvPr>
        </p:nvSpPr>
        <p:spPr>
          <a:xfrm>
            <a:off x="390525" y="1819275"/>
            <a:ext cx="8222100" cy="9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0" name="Google Shape;110;p28"/>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11" name="Google Shape;111;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112" name="Shape 112"/>
        <p:cNvGrpSpPr/>
        <p:nvPr/>
      </p:nvGrpSpPr>
      <p:grpSpPr>
        <a:xfrm>
          <a:off x="0" y="0"/>
          <a:ext cx="0" cy="0"/>
          <a:chOff x="0" y="0"/>
          <a:chExt cx="0" cy="0"/>
        </a:xfrm>
      </p:grpSpPr>
      <p:sp>
        <p:nvSpPr>
          <p:cNvPr id="113" name="Google Shape;113;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4" name="Google Shape;114;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5" name="Google Shape;11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16" name="Shape 116"/>
        <p:cNvGrpSpPr/>
        <p:nvPr/>
      </p:nvGrpSpPr>
      <p:grpSpPr>
        <a:xfrm>
          <a:off x="0" y="0"/>
          <a:ext cx="0" cy="0"/>
          <a:chOff x="0" y="0"/>
          <a:chExt cx="0" cy="0"/>
        </a:xfrm>
      </p:grpSpPr>
      <p:sp>
        <p:nvSpPr>
          <p:cNvPr id="117" name="Google Shape;117;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8" name="Google Shape;118;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9" name="Google Shape;11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4" name="Shape 14"/>
        <p:cNvGrpSpPr/>
        <p:nvPr/>
      </p:nvGrpSpPr>
      <p:grpSpPr>
        <a:xfrm>
          <a:off x="0" y="0"/>
          <a:ext cx="0" cy="0"/>
          <a:chOff x="0" y="0"/>
          <a:chExt cx="0" cy="0"/>
        </a:xfrm>
      </p:grpSpPr>
      <p:sp>
        <p:nvSpPr>
          <p:cNvPr id="15" name="Google Shape;15;p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
          <p:cNvSpPr txBox="1"/>
          <p:nvPr>
            <p:ph type="ctrTitle"/>
          </p:nvPr>
        </p:nvSpPr>
        <p:spPr>
          <a:xfrm>
            <a:off x="390525" y="1819275"/>
            <a:ext cx="8222100" cy="9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 name="Google Shape;18;p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9" name="Google Shape;19;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20" name="Shape 120"/>
        <p:cNvGrpSpPr/>
        <p:nvPr/>
      </p:nvGrpSpPr>
      <p:grpSpPr>
        <a:xfrm>
          <a:off x="0" y="0"/>
          <a:ext cx="0" cy="0"/>
          <a:chOff x="0" y="0"/>
          <a:chExt cx="0" cy="0"/>
        </a:xfrm>
      </p:grpSpPr>
      <p:sp>
        <p:nvSpPr>
          <p:cNvPr id="121" name="Google Shape;121;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2" name="Google Shape;122;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3" name="Google Shape;12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24" name="Shape 124"/>
        <p:cNvGrpSpPr/>
        <p:nvPr/>
      </p:nvGrpSpPr>
      <p:grpSpPr>
        <a:xfrm>
          <a:off x="0" y="0"/>
          <a:ext cx="0" cy="0"/>
          <a:chOff x="0" y="0"/>
          <a:chExt cx="0" cy="0"/>
        </a:xfrm>
      </p:grpSpPr>
      <p:sp>
        <p:nvSpPr>
          <p:cNvPr id="125" name="Google Shape;125;p32"/>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127" name="Google Shape;127;p3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128" name="Google Shape;128;p3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Arial"/>
                <a:ea typeface="Arial"/>
                <a:cs typeface="Arial"/>
                <a:sym typeface="Arial"/>
              </a:rPr>
              <a:t>Crece con Google</a:t>
            </a:r>
            <a:endParaRPr b="0" i="0" sz="600" u="none" cap="none" strike="noStrike">
              <a:solidFill>
                <a:srgbClr val="999999"/>
              </a:solidFill>
              <a:latin typeface="Arial"/>
              <a:ea typeface="Arial"/>
              <a:cs typeface="Arial"/>
              <a:sym typeface="Arial"/>
            </a:endParaRPr>
          </a:p>
        </p:txBody>
      </p:sp>
      <p:pic>
        <p:nvPicPr>
          <p:cNvPr id="129" name="Google Shape;129;p32"/>
          <p:cNvPicPr preferRelativeResize="0"/>
          <p:nvPr/>
        </p:nvPicPr>
        <p:blipFill rotWithShape="1">
          <a:blip r:embed="rId2">
            <a:alphaModFix/>
          </a:blip>
          <a:srcRect b="0" l="0" r="0" t="0"/>
          <a:stretch/>
        </p:blipFill>
        <p:spPr>
          <a:xfrm>
            <a:off x="5645999" y="3925016"/>
            <a:ext cx="3213826" cy="1018675"/>
          </a:xfrm>
          <a:prstGeom prst="rect">
            <a:avLst/>
          </a:prstGeom>
          <a:noFill/>
          <a:ln>
            <a:noFill/>
          </a:ln>
        </p:spPr>
      </p:pic>
      <p:pic>
        <p:nvPicPr>
          <p:cNvPr id="130" name="Google Shape;130;p32"/>
          <p:cNvPicPr preferRelativeResize="0"/>
          <p:nvPr/>
        </p:nvPicPr>
        <p:blipFill rotWithShape="1">
          <a:blip r:embed="rId3">
            <a:alphaModFix/>
          </a:blip>
          <a:srcRect b="0" l="20012" r="19490" t="65415"/>
          <a:stretch/>
        </p:blipFill>
        <p:spPr>
          <a:xfrm>
            <a:off x="7369125" y="181800"/>
            <a:ext cx="1311950" cy="369000"/>
          </a:xfrm>
          <a:prstGeom prst="rect">
            <a:avLst/>
          </a:prstGeom>
          <a:noFill/>
          <a:ln>
            <a:noFill/>
          </a:ln>
        </p:spPr>
      </p:pic>
      <p:cxnSp>
        <p:nvCxnSpPr>
          <p:cNvPr id="131" name="Google Shape;131;p32"/>
          <p:cNvCxnSpPr/>
          <p:nvPr/>
        </p:nvCxnSpPr>
        <p:spPr>
          <a:xfrm>
            <a:off x="3653650" y="4858975"/>
            <a:ext cx="19377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32" name="Shape 132"/>
        <p:cNvGrpSpPr/>
        <p:nvPr/>
      </p:nvGrpSpPr>
      <p:grpSpPr>
        <a:xfrm>
          <a:off x="0" y="0"/>
          <a:ext cx="0" cy="0"/>
          <a:chOff x="0" y="0"/>
          <a:chExt cx="0" cy="0"/>
        </a:xfrm>
      </p:grpSpPr>
      <p:sp>
        <p:nvSpPr>
          <p:cNvPr id="133" name="Google Shape;133;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4" name="Google Shape;134;p3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5" name="Google Shape;13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36" name="Shape 13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53" name="Shape 153"/>
        <p:cNvGrpSpPr/>
        <p:nvPr/>
      </p:nvGrpSpPr>
      <p:grpSpPr>
        <a:xfrm>
          <a:off x="0" y="0"/>
          <a:ext cx="0" cy="0"/>
          <a:chOff x="0" y="0"/>
          <a:chExt cx="0" cy="0"/>
        </a:xfrm>
      </p:grpSpPr>
      <p:sp>
        <p:nvSpPr>
          <p:cNvPr id="154" name="Google Shape;154;p3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9"/>
          <p:cNvSpPr txBox="1"/>
          <p:nvPr>
            <p:ph type="title"/>
          </p:nvPr>
        </p:nvSpPr>
        <p:spPr>
          <a:xfrm>
            <a:off x="311700" y="315925"/>
            <a:ext cx="85206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6" name="Google Shape;156;p3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7" name="Google Shape;1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
          <p:cNvSpPr txBox="1"/>
          <p:nvPr>
            <p:ph type="ctrTitle"/>
          </p:nvPr>
        </p:nvSpPr>
        <p:spPr>
          <a:xfrm>
            <a:off x="311700" y="1116925"/>
            <a:ext cx="8520600" cy="126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22" name="Google Shape;22;p5"/>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0100" y="821550"/>
            <a:ext cx="7786800" cy="60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6"/>
          <p:cNvSpPr txBox="1"/>
          <p:nvPr>
            <p:ph idx="1" type="subTitle"/>
          </p:nvPr>
        </p:nvSpPr>
        <p:spPr>
          <a:xfrm>
            <a:off x="265500" y="1424850"/>
            <a:ext cx="5484300" cy="35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6" name="Google Shape;26;p6"/>
          <p:cNvSpPr txBox="1"/>
          <p:nvPr>
            <p:ph idx="2" type="body"/>
          </p:nvPr>
        </p:nvSpPr>
        <p:spPr>
          <a:xfrm>
            <a:off x="311700" y="2155325"/>
            <a:ext cx="3999900" cy="2413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27" name="Shape 27"/>
        <p:cNvGrpSpPr/>
        <p:nvPr/>
      </p:nvGrpSpPr>
      <p:grpSpPr>
        <a:xfrm>
          <a:off x="0" y="0"/>
          <a:ext cx="0" cy="0"/>
          <a:chOff x="0" y="0"/>
          <a:chExt cx="0" cy="0"/>
        </a:xfrm>
      </p:grpSpPr>
      <p:sp>
        <p:nvSpPr>
          <p:cNvPr id="28" name="Google Shape;28;p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9" name="Google Shape;29;p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8"/>
          <p:cNvSpPr txBox="1"/>
          <p:nvPr>
            <p:ph type="title"/>
          </p:nvPr>
        </p:nvSpPr>
        <p:spPr>
          <a:xfrm>
            <a:off x="4293025" y="1547775"/>
            <a:ext cx="3468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3" name="Google Shape;33;p8"/>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
        <p:nvSpPr>
          <p:cNvPr id="34" name="Google Shape;34;p8"/>
          <p:cNvSpPr txBox="1"/>
          <p:nvPr>
            <p:ph idx="1" type="subTitle"/>
          </p:nvPr>
        </p:nvSpPr>
        <p:spPr>
          <a:xfrm>
            <a:off x="4293025" y="2921425"/>
            <a:ext cx="2663100" cy="35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9"/>
          <p:cNvSpPr txBox="1"/>
          <p:nvPr>
            <p:ph type="title"/>
          </p:nvPr>
        </p:nvSpPr>
        <p:spPr>
          <a:xfrm>
            <a:off x="1899450" y="459373"/>
            <a:ext cx="5345100" cy="72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7" name="Google Shape;37;p9"/>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
        <p:nvSpPr>
          <p:cNvPr id="38" name="Google Shape;38;p9"/>
          <p:cNvSpPr txBox="1"/>
          <p:nvPr>
            <p:ph idx="1" type="subTitle"/>
          </p:nvPr>
        </p:nvSpPr>
        <p:spPr>
          <a:xfrm>
            <a:off x="1228325" y="1868825"/>
            <a:ext cx="6676800" cy="167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2" name="Google Shape;42;p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pic>
        <p:nvPicPr>
          <p:cNvPr id="43" name="Google Shape;43;p10"/>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Montserrat"/>
              <a:buNone/>
              <a:defRPr b="1" i="0" sz="24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Nunito"/>
              <a:buChar char="●"/>
              <a:defRPr b="0" i="0" sz="1800" u="none" cap="none" strike="noStrike">
                <a:solidFill>
                  <a:schemeClr val="dk2"/>
                </a:solidFill>
                <a:latin typeface="Nunito"/>
                <a:ea typeface="Nunito"/>
                <a:cs typeface="Nunito"/>
                <a:sym typeface="Nunito"/>
              </a:defRPr>
            </a:lvl1pPr>
            <a:lvl2pPr indent="-317500" lvl="1" marL="914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2pPr>
            <a:lvl3pPr indent="-317500" lvl="2" marL="1371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3pPr>
            <a:lvl4pPr indent="-317500" lvl="3" marL="18288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4pPr>
            <a:lvl5pPr indent="-317500" lvl="4" marL="22860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5pPr>
            <a:lvl6pPr indent="-317500" lvl="5" marL="27432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6pPr>
            <a:lvl7pPr indent="-317500" lvl="6" marL="3200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7pPr>
            <a:lvl8pPr indent="-317500" lvl="7" marL="3657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8pPr>
            <a:lvl9pPr indent="-317500" lvl="8" marL="4114800" marR="0" rtl="0" algn="l">
              <a:lnSpc>
                <a:spcPct val="115000"/>
              </a:lnSpc>
              <a:spcBef>
                <a:spcPts val="1600"/>
              </a:spcBef>
              <a:spcAft>
                <a:spcPts val="1600"/>
              </a:spcAft>
              <a:buClr>
                <a:schemeClr val="dk2"/>
              </a:buClr>
              <a:buSzPts val="1400"/>
              <a:buFont typeface="Nunito"/>
              <a:buChar char="■"/>
              <a:defRPr b="0" i="0" sz="1400" u="none" cap="none" strike="noStrike">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plotly.com/" TargetMode="External"/><Relationship Id="rId4" Type="http://schemas.openxmlformats.org/officeDocument/2006/relationships/image" Target="../media/image25.png"/><Relationship Id="rId5"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plotly.com/" TargetMode="External"/><Relationship Id="rId4" Type="http://schemas.openxmlformats.org/officeDocument/2006/relationships/image" Target="../media/image25.pn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plotly/dash" TargetMode="External"/><Relationship Id="rId4" Type="http://schemas.openxmlformats.org/officeDocument/2006/relationships/image" Target="../media/image25.png"/><Relationship Id="rId5" Type="http://schemas.openxmlformats.org/officeDocument/2006/relationships/hyperlink" Target="https://github.com/plotly/dash-sample-apps" TargetMode="External"/><Relationship Id="rId6" Type="http://schemas.openxmlformats.org/officeDocument/2006/relationships/image" Target="../media/image5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20.png"/><Relationship Id="rId5" Type="http://schemas.openxmlformats.org/officeDocument/2006/relationships/image" Target="../media/image39.png"/><Relationship Id="rId6" Type="http://schemas.openxmlformats.org/officeDocument/2006/relationships/image" Target="../media/image23.png"/><Relationship Id="rId7"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48.png"/><Relationship Id="rId5"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4.png"/><Relationship Id="rId4" Type="http://schemas.openxmlformats.org/officeDocument/2006/relationships/hyperlink" Target="https://colab.research.google.com/drive/1WdRk7jkhM7dpb1qbqya4tG8FtcF5F4aW" TargetMode="External"/><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2.jpg"/><Relationship Id="rId4" Type="http://schemas.openxmlformats.org/officeDocument/2006/relationships/image" Target="../media/image53.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hyperlink" Target="https://colab.research.google.com/drive/1WdRk7jkhM7dpb1qbqya4tG8FtcF5F4aW" TargetMode="External"/><Relationship Id="rId5" Type="http://schemas.openxmlformats.org/officeDocument/2006/relationships/image" Target="../media/image48.png"/><Relationship Id="rId6"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hyperlink" Target="https://dash.gallery/Portal/" TargetMode="External"/><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35.png"/><Relationship Id="rId6" Type="http://schemas.openxmlformats.org/officeDocument/2006/relationships/image" Target="../media/image2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35.png"/><Relationship Id="rId6" Type="http://schemas.openxmlformats.org/officeDocument/2006/relationships/image" Target="../media/image2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hyperlink" Target="https://www.edwardtufte.com/tufte/books_vdqi" TargetMode="External"/><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hyperlink" Target="https://www.storytellingwithdata.com/" TargetMode="External"/><Relationship Id="rId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rgbClr val="441848"/>
                </a:solidFill>
                <a:latin typeface="Montserrat"/>
                <a:ea typeface="Montserrat"/>
                <a:cs typeface="Montserrat"/>
                <a:sym typeface="Montserrat"/>
              </a:rPr>
              <a:t>Sitio web oficial de</a:t>
            </a:r>
            <a:r>
              <a:rPr b="1" lang="en" sz="2700">
                <a:solidFill>
                  <a:srgbClr val="441848"/>
                </a:solidFill>
                <a:latin typeface="Montserrat"/>
                <a:ea typeface="Montserrat"/>
                <a:cs typeface="Montserrat"/>
                <a:sym typeface="Montserrat"/>
              </a:rPr>
              <a:t> </a:t>
            </a:r>
            <a:r>
              <a:rPr b="1" lang="en" sz="2700" u="sng">
                <a:solidFill>
                  <a:schemeClr val="hlink"/>
                </a:solidFill>
                <a:latin typeface="Montserrat"/>
                <a:ea typeface="Montserrat"/>
                <a:cs typeface="Montserrat"/>
                <a:sym typeface="Montserrat"/>
                <a:hlinkClick r:id="rId3"/>
              </a:rPr>
              <a:t>Plotly</a:t>
            </a:r>
            <a:endParaRPr b="1" i="0" sz="2700" u="none" cap="none" strike="noStrike">
              <a:solidFill>
                <a:srgbClr val="000000"/>
              </a:solidFill>
            </a:endParaRPr>
          </a:p>
        </p:txBody>
      </p:sp>
      <p:pic>
        <p:nvPicPr>
          <p:cNvPr id="233" name="Google Shape;233;p49"/>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234" name="Google Shape;234;p49"/>
          <p:cNvPicPr preferRelativeResize="0"/>
          <p:nvPr/>
        </p:nvPicPr>
        <p:blipFill>
          <a:blip r:embed="rId5">
            <a:alphaModFix/>
          </a:blip>
          <a:stretch>
            <a:fillRect/>
          </a:stretch>
        </p:blipFill>
        <p:spPr>
          <a:xfrm>
            <a:off x="506964" y="1215650"/>
            <a:ext cx="8130075" cy="271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0"/>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Introducción a </a:t>
            </a:r>
            <a:r>
              <a:rPr b="1" lang="en" sz="3600">
                <a:solidFill>
                  <a:srgbClr val="441848"/>
                </a:solidFill>
                <a:latin typeface="Montserrat"/>
                <a:ea typeface="Montserrat"/>
                <a:cs typeface="Montserrat"/>
                <a:sym typeface="Montserrat"/>
              </a:rPr>
              <a:t>Plotly y Dash</a:t>
            </a:r>
            <a:endParaRPr b="1" i="0" sz="1400" u="none" cap="none" strike="noStrike">
              <a:solidFill>
                <a:srgbClr val="000000"/>
              </a:solidFill>
              <a:latin typeface="Arial"/>
              <a:ea typeface="Arial"/>
              <a:cs typeface="Arial"/>
              <a:sym typeface="Arial"/>
            </a:endParaRPr>
          </a:p>
        </p:txBody>
      </p:sp>
      <p:pic>
        <p:nvPicPr>
          <p:cNvPr id="240" name="Google Shape;240;p50"/>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41" name="Google Shape;241;p50"/>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42" name="Google Shape;242;p50"/>
          <p:cNvPicPr preferRelativeResize="0"/>
          <p:nvPr/>
        </p:nvPicPr>
        <p:blipFill rotWithShape="1">
          <a:blip r:embed="rId4">
            <a:alphaModFix/>
          </a:blip>
          <a:srcRect b="0" l="0" r="0" t="0"/>
          <a:stretch/>
        </p:blipFill>
        <p:spPr>
          <a:xfrm>
            <a:off x="-53475" y="0"/>
            <a:ext cx="3242564"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5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rgbClr val="441848"/>
                </a:solidFill>
                <a:latin typeface="Montserrat"/>
                <a:ea typeface="Montserrat"/>
                <a:cs typeface="Montserrat"/>
                <a:sym typeface="Montserrat"/>
              </a:rPr>
              <a:t>Acerca de </a:t>
            </a:r>
            <a:r>
              <a:rPr b="1" lang="en" sz="2700" u="sng">
                <a:solidFill>
                  <a:schemeClr val="hlink"/>
                </a:solidFill>
                <a:latin typeface="Montserrat"/>
                <a:ea typeface="Montserrat"/>
                <a:cs typeface="Montserrat"/>
                <a:sym typeface="Montserrat"/>
                <a:hlinkClick r:id="rId3"/>
              </a:rPr>
              <a:t>Plotly</a:t>
            </a:r>
            <a:endParaRPr b="1" i="0" sz="2700" u="none" cap="none" strike="noStrike">
              <a:solidFill>
                <a:srgbClr val="000000"/>
              </a:solidFill>
            </a:endParaRPr>
          </a:p>
        </p:txBody>
      </p:sp>
      <p:pic>
        <p:nvPicPr>
          <p:cNvPr id="248" name="Google Shape;248;p51"/>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
        <p:nvSpPr>
          <p:cNvPr id="249" name="Google Shape;249;p51"/>
          <p:cNvSpPr txBox="1"/>
          <p:nvPr/>
        </p:nvSpPr>
        <p:spPr>
          <a:xfrm>
            <a:off x="208625" y="792650"/>
            <a:ext cx="3763500" cy="397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1F1F1F"/>
                </a:solidFill>
                <a:highlight>
                  <a:srgbClr val="FFFFFF"/>
                </a:highlight>
                <a:latin typeface="Montserrat"/>
                <a:ea typeface="Montserrat"/>
                <a:cs typeface="Montserrat"/>
                <a:sym typeface="Montserrat"/>
              </a:rPr>
              <a:t>Se trata de una biblioteca de código abierto.</a:t>
            </a:r>
            <a:endParaRPr b="1" sz="1800">
              <a:solidFill>
                <a:srgbClr val="1F1F1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1F1F1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1F1F1F"/>
                </a:solidFill>
                <a:highlight>
                  <a:srgbClr val="FFFFFF"/>
                </a:highlight>
                <a:latin typeface="Montserrat"/>
                <a:ea typeface="Montserrat"/>
                <a:cs typeface="Montserrat"/>
                <a:sym typeface="Montserrat"/>
              </a:rPr>
              <a:t>Tiene una alta interoperabilidad</a:t>
            </a:r>
            <a:endParaRPr b="1" sz="1800">
              <a:solidFill>
                <a:srgbClr val="1F1F1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1F1F1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1F1F1F"/>
                </a:solidFill>
                <a:highlight>
                  <a:srgbClr val="FFFFFF"/>
                </a:highlight>
                <a:latin typeface="Montserrat"/>
                <a:ea typeface="Montserrat"/>
                <a:cs typeface="Montserrat"/>
                <a:sym typeface="Montserrat"/>
              </a:rPr>
              <a:t>Sigue el paradigma “Convention over Configuration”.</a:t>
            </a:r>
            <a:endParaRPr b="1" sz="1800">
              <a:solidFill>
                <a:srgbClr val="1F1F1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1F1F1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1F1F1F"/>
                </a:solidFill>
                <a:highlight>
                  <a:srgbClr val="FFFFFF"/>
                </a:highlight>
                <a:latin typeface="Montserrat"/>
                <a:ea typeface="Montserrat"/>
                <a:cs typeface="Montserrat"/>
                <a:sym typeface="Montserrat"/>
              </a:rPr>
              <a:t>Podemos crear tableros interactivos sin complejidad.</a:t>
            </a:r>
            <a:endParaRPr b="1" sz="1800">
              <a:solidFill>
                <a:srgbClr val="1F1F1F"/>
              </a:solidFill>
              <a:highlight>
                <a:srgbClr val="FFFFFF"/>
              </a:highlight>
              <a:latin typeface="Montserrat"/>
              <a:ea typeface="Montserrat"/>
              <a:cs typeface="Montserrat"/>
              <a:sym typeface="Montserrat"/>
            </a:endParaRPr>
          </a:p>
        </p:txBody>
      </p:sp>
      <p:pic>
        <p:nvPicPr>
          <p:cNvPr id="250" name="Google Shape;250;p51"/>
          <p:cNvPicPr preferRelativeResize="0"/>
          <p:nvPr/>
        </p:nvPicPr>
        <p:blipFill>
          <a:blip r:embed="rId5">
            <a:alphaModFix/>
          </a:blip>
          <a:stretch>
            <a:fillRect/>
          </a:stretch>
        </p:blipFill>
        <p:spPr>
          <a:xfrm>
            <a:off x="2595750" y="1599523"/>
            <a:ext cx="6548250" cy="2184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rgbClr val="441848"/>
                </a:solidFill>
                <a:latin typeface="Montserrat"/>
                <a:ea typeface="Montserrat"/>
                <a:cs typeface="Montserrat"/>
                <a:sym typeface="Montserrat"/>
              </a:rPr>
              <a:t>Acerca de </a:t>
            </a:r>
            <a:r>
              <a:rPr b="1" lang="en" sz="2700" u="sng">
                <a:solidFill>
                  <a:schemeClr val="hlink"/>
                </a:solidFill>
                <a:latin typeface="Montserrat"/>
                <a:ea typeface="Montserrat"/>
                <a:cs typeface="Montserrat"/>
                <a:sym typeface="Montserrat"/>
                <a:hlinkClick r:id="rId3"/>
              </a:rPr>
              <a:t>Dash</a:t>
            </a:r>
            <a:endParaRPr b="0" i="0" sz="2700" u="none" cap="none" strike="noStrike">
              <a:solidFill>
                <a:srgbClr val="000000"/>
              </a:solidFill>
              <a:latin typeface="Arial"/>
              <a:ea typeface="Arial"/>
              <a:cs typeface="Arial"/>
              <a:sym typeface="Arial"/>
            </a:endParaRPr>
          </a:p>
        </p:txBody>
      </p:sp>
      <p:pic>
        <p:nvPicPr>
          <p:cNvPr id="256" name="Google Shape;256;p52"/>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
        <p:nvSpPr>
          <p:cNvPr id="257" name="Google Shape;257;p52"/>
          <p:cNvSpPr txBox="1"/>
          <p:nvPr/>
        </p:nvSpPr>
        <p:spPr>
          <a:xfrm>
            <a:off x="208625" y="792650"/>
            <a:ext cx="3763500" cy="397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1F1F1F"/>
                </a:solidFill>
                <a:highlight>
                  <a:srgbClr val="FFFFFF"/>
                </a:highlight>
                <a:latin typeface="Montserrat"/>
                <a:ea typeface="Montserrat"/>
                <a:cs typeface="Montserrat"/>
                <a:sym typeface="Montserrat"/>
              </a:rPr>
              <a:t>Se trata de una biblioteca para visualizar desde un archivo HTML una script de Python.</a:t>
            </a:r>
            <a:endParaRPr b="1" sz="1800">
              <a:solidFill>
                <a:srgbClr val="1F1F1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1F1F1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1F1F1F"/>
                </a:solidFill>
                <a:highlight>
                  <a:srgbClr val="FFFFFF"/>
                </a:highlight>
                <a:latin typeface="Montserrat"/>
                <a:ea typeface="Montserrat"/>
                <a:cs typeface="Montserrat"/>
                <a:sym typeface="Montserrat"/>
              </a:rPr>
              <a:t>Permite crear componentes para diseñar sitios web.</a:t>
            </a:r>
            <a:endParaRPr b="1" sz="1800">
              <a:solidFill>
                <a:srgbClr val="1F1F1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1F1F1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b="1" lang="en" sz="1800">
                <a:solidFill>
                  <a:srgbClr val="1F1F1F"/>
                </a:solidFill>
                <a:highlight>
                  <a:srgbClr val="FFFFFF"/>
                </a:highlight>
                <a:latin typeface="Montserrat"/>
                <a:ea typeface="Montserrat"/>
                <a:cs typeface="Montserrat"/>
                <a:sym typeface="Montserrat"/>
              </a:rPr>
              <a:t>Ofrece interactividad y una amplia gama de </a:t>
            </a:r>
            <a:r>
              <a:rPr b="1" lang="en" sz="1800" u="sng">
                <a:solidFill>
                  <a:schemeClr val="hlink"/>
                </a:solidFill>
                <a:highlight>
                  <a:srgbClr val="FFFFFF"/>
                </a:highlight>
                <a:latin typeface="Montserrat"/>
                <a:ea typeface="Montserrat"/>
                <a:cs typeface="Montserrat"/>
                <a:sym typeface="Montserrat"/>
                <a:hlinkClick r:id="rId5"/>
              </a:rPr>
              <a:t>ejemplos</a:t>
            </a:r>
            <a:r>
              <a:rPr b="1" lang="en" sz="1800">
                <a:solidFill>
                  <a:srgbClr val="1F1F1F"/>
                </a:solidFill>
                <a:highlight>
                  <a:srgbClr val="FFFFFF"/>
                </a:highlight>
                <a:latin typeface="Montserrat"/>
                <a:ea typeface="Montserrat"/>
                <a:cs typeface="Montserrat"/>
                <a:sym typeface="Montserrat"/>
              </a:rPr>
              <a:t> online</a:t>
            </a:r>
            <a:endParaRPr b="1" sz="1800">
              <a:solidFill>
                <a:srgbClr val="1F1F1F"/>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1F1F1F"/>
              </a:solidFill>
              <a:highlight>
                <a:srgbClr val="FFFFFF"/>
              </a:highlight>
              <a:latin typeface="Montserrat"/>
              <a:ea typeface="Montserrat"/>
              <a:cs typeface="Montserrat"/>
              <a:sym typeface="Montserrat"/>
            </a:endParaRPr>
          </a:p>
        </p:txBody>
      </p:sp>
      <p:pic>
        <p:nvPicPr>
          <p:cNvPr id="258" name="Google Shape;258;p52"/>
          <p:cNvPicPr preferRelativeResize="0"/>
          <p:nvPr/>
        </p:nvPicPr>
        <p:blipFill>
          <a:blip r:embed="rId6">
            <a:alphaModFix/>
          </a:blip>
          <a:stretch>
            <a:fillRect/>
          </a:stretch>
        </p:blipFill>
        <p:spPr>
          <a:xfrm>
            <a:off x="4124525" y="847975"/>
            <a:ext cx="4867076" cy="2855351"/>
          </a:xfrm>
          <a:prstGeom prst="rect">
            <a:avLst/>
          </a:prstGeom>
          <a:noFill/>
          <a:ln>
            <a:noFill/>
          </a:ln>
          <a:effectLst>
            <a:outerShdw blurRad="214313" rotWithShape="0" algn="bl" dir="5280000" dist="57150">
              <a:srgbClr val="FF00FF">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3"/>
          <p:cNvSpPr txBox="1"/>
          <p:nvPr/>
        </p:nvSpPr>
        <p:spPr>
          <a:xfrm>
            <a:off x="4680500" y="1393050"/>
            <a:ext cx="3969300" cy="24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Manos a la obra: </a:t>
            </a:r>
            <a:r>
              <a:rPr b="1" lang="en" sz="3600">
                <a:solidFill>
                  <a:srgbClr val="441848"/>
                </a:solidFill>
                <a:latin typeface="Montserrat"/>
                <a:ea typeface="Montserrat"/>
                <a:cs typeface="Montserrat"/>
                <a:sym typeface="Montserrat"/>
              </a:rPr>
              <a:t>Etiquetas HTML</a:t>
            </a:r>
            <a:endParaRPr b="1" sz="3600">
              <a:solidFill>
                <a:srgbClr val="441848"/>
              </a:solidFill>
              <a:latin typeface="Montserrat"/>
              <a:ea typeface="Montserrat"/>
              <a:cs typeface="Montserrat"/>
              <a:sym typeface="Montserrat"/>
            </a:endParaRPr>
          </a:p>
        </p:txBody>
      </p:sp>
      <p:pic>
        <p:nvPicPr>
          <p:cNvPr id="264" name="Google Shape;264;p5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65" name="Google Shape;265;p5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66" name="Google Shape;266;p53"/>
          <p:cNvPicPr preferRelativeResize="0"/>
          <p:nvPr/>
        </p:nvPicPr>
        <p:blipFill>
          <a:blip r:embed="rId5">
            <a:alphaModFix/>
          </a:blip>
          <a:stretch>
            <a:fillRect/>
          </a:stretch>
        </p:blipFill>
        <p:spPr>
          <a:xfrm>
            <a:off x="-53475" y="0"/>
            <a:ext cx="3242564" cy="5143501"/>
          </a:xfrm>
          <a:prstGeom prst="rect">
            <a:avLst/>
          </a:prstGeom>
          <a:noFill/>
          <a:ln>
            <a:noFill/>
          </a:ln>
        </p:spPr>
      </p:pic>
      <p:pic>
        <p:nvPicPr>
          <p:cNvPr id="267" name="Google Shape;267;p53"/>
          <p:cNvPicPr preferRelativeResize="0"/>
          <p:nvPr/>
        </p:nvPicPr>
        <p:blipFill rotWithShape="1">
          <a:blip r:embed="rId6">
            <a:alphaModFix/>
          </a:blip>
          <a:srcRect b="0" l="46678" r="0" t="0"/>
          <a:stretch/>
        </p:blipFill>
        <p:spPr>
          <a:xfrm>
            <a:off x="-71075" y="0"/>
            <a:ext cx="4096975"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4"/>
          <p:cNvSpPr txBox="1"/>
          <p:nvPr/>
        </p:nvSpPr>
        <p:spPr>
          <a:xfrm>
            <a:off x="502950" y="106150"/>
            <a:ext cx="8138100" cy="6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a:solidFill>
                  <a:srgbClr val="441848"/>
                </a:solidFill>
                <a:latin typeface="Montserrat"/>
                <a:ea typeface="Montserrat"/>
                <a:cs typeface="Montserrat"/>
                <a:sym typeface="Montserrat"/>
              </a:rPr>
              <a:t>Recordando: Arquitectura Cliente Servidor</a:t>
            </a:r>
            <a:endParaRPr b="1" sz="2700">
              <a:solidFill>
                <a:srgbClr val="441848"/>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27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700">
              <a:solidFill>
                <a:srgbClr val="441848"/>
              </a:solidFill>
              <a:latin typeface="Montserrat"/>
              <a:ea typeface="Montserrat"/>
              <a:cs typeface="Montserrat"/>
              <a:sym typeface="Montserrat"/>
            </a:endParaRPr>
          </a:p>
        </p:txBody>
      </p:sp>
      <p:pic>
        <p:nvPicPr>
          <p:cNvPr id="273" name="Google Shape;273;p5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74" name="Google Shape;274;p54"/>
          <p:cNvPicPr preferRelativeResize="0"/>
          <p:nvPr/>
        </p:nvPicPr>
        <p:blipFill>
          <a:blip r:embed="rId4">
            <a:alphaModFix/>
          </a:blip>
          <a:stretch>
            <a:fillRect/>
          </a:stretch>
        </p:blipFill>
        <p:spPr>
          <a:xfrm>
            <a:off x="1243912" y="836225"/>
            <a:ext cx="6656188" cy="4069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5"/>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41848"/>
                </a:solidFill>
              </a:rPr>
              <a:t>¿Qué es HTML?</a:t>
            </a:r>
            <a:endParaRPr/>
          </a:p>
        </p:txBody>
      </p:sp>
      <p:pic>
        <p:nvPicPr>
          <p:cNvPr id="280" name="Google Shape;280;p55"/>
          <p:cNvPicPr preferRelativeResize="0"/>
          <p:nvPr/>
        </p:nvPicPr>
        <p:blipFill>
          <a:blip r:embed="rId3">
            <a:alphaModFix/>
          </a:blip>
          <a:stretch>
            <a:fillRect/>
          </a:stretch>
        </p:blipFill>
        <p:spPr>
          <a:xfrm>
            <a:off x="311700" y="781400"/>
            <a:ext cx="4025650" cy="4025650"/>
          </a:xfrm>
          <a:prstGeom prst="rect">
            <a:avLst/>
          </a:prstGeom>
          <a:noFill/>
          <a:ln>
            <a:noFill/>
          </a:ln>
        </p:spPr>
      </p:pic>
      <p:sp>
        <p:nvSpPr>
          <p:cNvPr id="281" name="Google Shape;281;p55"/>
          <p:cNvSpPr txBox="1"/>
          <p:nvPr>
            <p:ph idx="4294967295" type="ctrTitle"/>
          </p:nvPr>
        </p:nvSpPr>
        <p:spPr>
          <a:xfrm>
            <a:off x="5704175" y="1471225"/>
            <a:ext cx="2577900" cy="26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9900FF"/>
                </a:solidFill>
              </a:rPr>
              <a:t>H</a:t>
            </a:r>
            <a:r>
              <a:rPr lang="en" sz="3200"/>
              <a:t>yper</a:t>
            </a:r>
            <a:endParaRPr sz="3200"/>
          </a:p>
          <a:p>
            <a:pPr indent="0" lvl="0" marL="0" rtl="0" algn="l">
              <a:spcBef>
                <a:spcPts val="0"/>
              </a:spcBef>
              <a:spcAft>
                <a:spcPts val="0"/>
              </a:spcAft>
              <a:buNone/>
            </a:pPr>
            <a:r>
              <a:rPr lang="en" sz="3200">
                <a:solidFill>
                  <a:srgbClr val="9900FF"/>
                </a:solidFill>
              </a:rPr>
              <a:t>T</a:t>
            </a:r>
            <a:r>
              <a:rPr lang="en" sz="3200"/>
              <a:t>ext</a:t>
            </a:r>
            <a:endParaRPr sz="3200"/>
          </a:p>
          <a:p>
            <a:pPr indent="0" lvl="0" marL="0" rtl="0" algn="l">
              <a:spcBef>
                <a:spcPts val="0"/>
              </a:spcBef>
              <a:spcAft>
                <a:spcPts val="0"/>
              </a:spcAft>
              <a:buNone/>
            </a:pPr>
            <a:r>
              <a:rPr lang="en" sz="3200">
                <a:solidFill>
                  <a:srgbClr val="9900FF"/>
                </a:solidFill>
              </a:rPr>
              <a:t>M</a:t>
            </a:r>
            <a:r>
              <a:rPr lang="en" sz="3200"/>
              <a:t>arkup</a:t>
            </a:r>
            <a:endParaRPr sz="3200"/>
          </a:p>
          <a:p>
            <a:pPr indent="0" lvl="0" marL="0" rtl="0" algn="l">
              <a:spcBef>
                <a:spcPts val="0"/>
              </a:spcBef>
              <a:spcAft>
                <a:spcPts val="0"/>
              </a:spcAft>
              <a:buNone/>
            </a:pPr>
            <a:r>
              <a:rPr lang="en" sz="3200">
                <a:solidFill>
                  <a:srgbClr val="9900FF"/>
                </a:solidFill>
              </a:rPr>
              <a:t>L</a:t>
            </a:r>
            <a:r>
              <a:rPr lang="en" sz="3200"/>
              <a:t>anguage</a:t>
            </a:r>
            <a:endParaRPr sz="3200"/>
          </a:p>
        </p:txBody>
      </p:sp>
      <p:pic>
        <p:nvPicPr>
          <p:cNvPr id="282" name="Google Shape;282;p5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6"/>
          <p:cNvSpPr txBox="1"/>
          <p:nvPr/>
        </p:nvSpPr>
        <p:spPr>
          <a:xfrm>
            <a:off x="864225" y="1226625"/>
            <a:ext cx="4446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26262"/>
                </a:solidFill>
                <a:highlight>
                  <a:srgbClr val="EEEEEE"/>
                </a:highlight>
                <a:latin typeface="Courier New"/>
                <a:ea typeface="Courier New"/>
                <a:cs typeface="Courier New"/>
                <a:sym typeface="Courier New"/>
              </a:rPr>
              <a:t>&lt;!DOCTYPE html&gt;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html </a:t>
            </a:r>
            <a:r>
              <a:rPr lang="en" sz="1800">
                <a:solidFill>
                  <a:srgbClr val="276738"/>
                </a:solidFill>
                <a:highlight>
                  <a:srgbClr val="EEEEEE"/>
                </a:highlight>
                <a:latin typeface="Courier New"/>
                <a:ea typeface="Courier New"/>
                <a:cs typeface="Courier New"/>
                <a:sym typeface="Courier New"/>
              </a:rPr>
              <a:t>lang</a:t>
            </a:r>
            <a:r>
              <a:rPr lang="en" sz="1800">
                <a:solidFill>
                  <a:srgbClr val="626262"/>
                </a:solidFill>
                <a:highlight>
                  <a:srgbClr val="EEEEEE"/>
                </a:highlight>
                <a:latin typeface="Courier New"/>
                <a:ea typeface="Courier New"/>
                <a:cs typeface="Courier New"/>
                <a:sym typeface="Courier New"/>
              </a:rPr>
              <a:t>="</a:t>
            </a:r>
            <a:r>
              <a:rPr lang="en" sz="1800">
                <a:solidFill>
                  <a:srgbClr val="00458B"/>
                </a:solidFill>
                <a:highlight>
                  <a:srgbClr val="EEEEEE"/>
                </a:highlight>
                <a:latin typeface="Courier New"/>
                <a:ea typeface="Courier New"/>
                <a:cs typeface="Courier New"/>
                <a:sym typeface="Courier New"/>
              </a:rPr>
              <a:t>en</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head</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meta </a:t>
            </a:r>
            <a:r>
              <a:rPr lang="en" sz="1800">
                <a:solidFill>
                  <a:srgbClr val="276738"/>
                </a:solidFill>
                <a:highlight>
                  <a:srgbClr val="EEEEEE"/>
                </a:highlight>
                <a:latin typeface="Courier New"/>
                <a:ea typeface="Courier New"/>
                <a:cs typeface="Courier New"/>
                <a:sym typeface="Courier New"/>
              </a:rPr>
              <a:t>charset</a:t>
            </a:r>
            <a:r>
              <a:rPr lang="en" sz="1800">
                <a:solidFill>
                  <a:srgbClr val="626262"/>
                </a:solidFill>
                <a:highlight>
                  <a:srgbClr val="EEEEEE"/>
                </a:highlight>
                <a:latin typeface="Courier New"/>
                <a:ea typeface="Courier New"/>
                <a:cs typeface="Courier New"/>
                <a:sym typeface="Courier New"/>
              </a:rPr>
              <a:t>=</a:t>
            </a:r>
            <a:r>
              <a:rPr lang="en" sz="1800">
                <a:solidFill>
                  <a:srgbClr val="00458B"/>
                </a:solidFill>
                <a:highlight>
                  <a:srgbClr val="EEEEEE"/>
                </a:highlight>
                <a:latin typeface="Courier New"/>
                <a:ea typeface="Courier New"/>
                <a:cs typeface="Courier New"/>
                <a:sym typeface="Courier New"/>
              </a:rPr>
              <a:t>UTF-8</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title</a:t>
            </a:r>
            <a:r>
              <a:rPr lang="en" sz="1800">
                <a:solidFill>
                  <a:srgbClr val="626262"/>
                </a:solidFill>
                <a:highlight>
                  <a:srgbClr val="EEEEEE"/>
                </a:highlight>
                <a:latin typeface="Courier New"/>
                <a:ea typeface="Courier New"/>
                <a:cs typeface="Courier New"/>
                <a:sym typeface="Courier New"/>
              </a:rPr>
              <a:t>&gt;</a:t>
            </a:r>
            <a:r>
              <a:rPr lang="en" sz="1800">
                <a:solidFill>
                  <a:schemeClr val="accent2"/>
                </a:solidFill>
                <a:highlight>
                  <a:srgbClr val="EEEEEE"/>
                </a:highlight>
                <a:latin typeface="Courier New"/>
                <a:ea typeface="Courier New"/>
                <a:cs typeface="Courier New"/>
                <a:sym typeface="Courier New"/>
              </a:rPr>
              <a:t>Hello World!</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title</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head</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body</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body</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228600" marR="228600" rtl="0" algn="l">
              <a:lnSpc>
                <a:spcPct val="140000"/>
              </a:lnSpc>
              <a:spcBef>
                <a:spcPts val="0"/>
              </a:spcBef>
              <a:spcAft>
                <a:spcPts val="1800"/>
              </a:spcAft>
              <a:buNone/>
            </a:pP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html</a:t>
            </a:r>
            <a:r>
              <a:rPr lang="en" sz="1800">
                <a:solidFill>
                  <a:srgbClr val="626262"/>
                </a:solidFill>
                <a:highlight>
                  <a:srgbClr val="EEEEEE"/>
                </a:highlight>
                <a:latin typeface="Courier New"/>
                <a:ea typeface="Courier New"/>
                <a:cs typeface="Courier New"/>
                <a:sym typeface="Courier New"/>
              </a:rPr>
              <a:t>&gt;</a:t>
            </a:r>
            <a:endParaRPr sz="1800">
              <a:solidFill>
                <a:srgbClr val="626262"/>
              </a:solidFill>
              <a:highlight>
                <a:srgbClr val="EEEEEE"/>
              </a:highlight>
              <a:latin typeface="Courier New"/>
              <a:ea typeface="Courier New"/>
              <a:cs typeface="Courier New"/>
              <a:sym typeface="Courier New"/>
            </a:endParaRPr>
          </a:p>
        </p:txBody>
      </p:sp>
      <p:pic>
        <p:nvPicPr>
          <p:cNvPr id="288" name="Google Shape;288;p56"/>
          <p:cNvPicPr preferRelativeResize="0"/>
          <p:nvPr/>
        </p:nvPicPr>
        <p:blipFill>
          <a:blip r:embed="rId3">
            <a:alphaModFix/>
          </a:blip>
          <a:stretch>
            <a:fillRect/>
          </a:stretch>
        </p:blipFill>
        <p:spPr>
          <a:xfrm>
            <a:off x="5655863" y="983537"/>
            <a:ext cx="3176435" cy="3176440"/>
          </a:xfrm>
          <a:prstGeom prst="rect">
            <a:avLst/>
          </a:prstGeom>
          <a:noFill/>
          <a:ln>
            <a:noFill/>
          </a:ln>
        </p:spPr>
      </p:pic>
      <p:pic>
        <p:nvPicPr>
          <p:cNvPr id="289" name="Google Shape;289;p56"/>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290" name="Google Shape;290;p56"/>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41848"/>
                </a:solidFill>
              </a:rPr>
              <a:t>HTML en pocas palabras.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57"/>
          <p:cNvPicPr preferRelativeResize="0"/>
          <p:nvPr/>
        </p:nvPicPr>
        <p:blipFill>
          <a:blip r:embed="rId3">
            <a:alphaModFix/>
          </a:blip>
          <a:stretch>
            <a:fillRect/>
          </a:stretch>
        </p:blipFill>
        <p:spPr>
          <a:xfrm>
            <a:off x="743425" y="986588"/>
            <a:ext cx="3688576" cy="3635301"/>
          </a:xfrm>
          <a:prstGeom prst="rect">
            <a:avLst/>
          </a:prstGeom>
          <a:noFill/>
          <a:ln>
            <a:noFill/>
          </a:ln>
        </p:spPr>
      </p:pic>
      <p:pic>
        <p:nvPicPr>
          <p:cNvPr id="296" name="Google Shape;296;p57"/>
          <p:cNvPicPr preferRelativeResize="0"/>
          <p:nvPr/>
        </p:nvPicPr>
        <p:blipFill>
          <a:blip r:embed="rId4">
            <a:alphaModFix/>
          </a:blip>
          <a:stretch>
            <a:fillRect/>
          </a:stretch>
        </p:blipFill>
        <p:spPr>
          <a:xfrm>
            <a:off x="5371403" y="986600"/>
            <a:ext cx="2491697" cy="3635300"/>
          </a:xfrm>
          <a:prstGeom prst="rect">
            <a:avLst/>
          </a:prstGeom>
          <a:noFill/>
          <a:ln>
            <a:noFill/>
          </a:ln>
        </p:spPr>
      </p:pic>
      <p:sp>
        <p:nvSpPr>
          <p:cNvPr id="297" name="Google Shape;297;p57"/>
          <p:cNvSpPr txBox="1"/>
          <p:nvPr/>
        </p:nvSpPr>
        <p:spPr>
          <a:xfrm>
            <a:off x="5513300" y="1633825"/>
            <a:ext cx="4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inicio</a:t>
            </a:r>
            <a:endParaRPr sz="700">
              <a:latin typeface="Nunito"/>
              <a:ea typeface="Nunito"/>
              <a:cs typeface="Nunito"/>
              <a:sym typeface="Nunito"/>
            </a:endParaRPr>
          </a:p>
        </p:txBody>
      </p:sp>
      <p:sp>
        <p:nvSpPr>
          <p:cNvPr id="298" name="Google Shape;298;p57"/>
          <p:cNvSpPr txBox="1"/>
          <p:nvPr/>
        </p:nvSpPr>
        <p:spPr>
          <a:xfrm>
            <a:off x="5901025" y="1633825"/>
            <a:ext cx="4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vídeos</a:t>
            </a:r>
            <a:endParaRPr sz="700">
              <a:latin typeface="Nunito"/>
              <a:ea typeface="Nunito"/>
              <a:cs typeface="Nunito"/>
              <a:sym typeface="Nunito"/>
            </a:endParaRPr>
          </a:p>
        </p:txBody>
      </p:sp>
      <p:sp>
        <p:nvSpPr>
          <p:cNvPr id="299" name="Google Shape;299;p57"/>
          <p:cNvSpPr txBox="1"/>
          <p:nvPr/>
        </p:nvSpPr>
        <p:spPr>
          <a:xfrm>
            <a:off x="6315650" y="1633825"/>
            <a:ext cx="4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correo</a:t>
            </a:r>
            <a:endParaRPr sz="700">
              <a:latin typeface="Nunito"/>
              <a:ea typeface="Nunito"/>
              <a:cs typeface="Nunito"/>
              <a:sym typeface="Nunito"/>
            </a:endParaRPr>
          </a:p>
        </p:txBody>
      </p:sp>
      <p:sp>
        <p:nvSpPr>
          <p:cNvPr id="300" name="Google Shape;300;p57"/>
          <p:cNvSpPr txBox="1"/>
          <p:nvPr/>
        </p:nvSpPr>
        <p:spPr>
          <a:xfrm>
            <a:off x="6739225" y="1633825"/>
            <a:ext cx="4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redes</a:t>
            </a:r>
            <a:endParaRPr sz="700">
              <a:latin typeface="Nunito"/>
              <a:ea typeface="Nunito"/>
              <a:cs typeface="Nunito"/>
              <a:sym typeface="Nunito"/>
            </a:endParaRPr>
          </a:p>
        </p:txBody>
      </p:sp>
      <p:pic>
        <p:nvPicPr>
          <p:cNvPr id="301" name="Google Shape;301;p57"/>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302" name="Google Shape;302;p57"/>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41848"/>
                </a:solidFill>
              </a:rPr>
              <a:t>Estructura Básica de un sitio web.</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8"/>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1848"/>
                </a:solidFill>
              </a:rPr>
              <a:t>Diferencias estructurales entre HTML4 vs HTML5.</a:t>
            </a:r>
            <a:endParaRPr>
              <a:solidFill>
                <a:srgbClr val="441848"/>
              </a:solidFill>
            </a:endParaRPr>
          </a:p>
          <a:p>
            <a:pPr indent="0" lvl="0" marL="0" rtl="0" algn="l">
              <a:spcBef>
                <a:spcPts val="0"/>
              </a:spcBef>
              <a:spcAft>
                <a:spcPts val="0"/>
              </a:spcAft>
              <a:buNone/>
            </a:pPr>
            <a:r>
              <a:t/>
            </a:r>
            <a:endParaRPr/>
          </a:p>
        </p:txBody>
      </p:sp>
      <p:pic>
        <p:nvPicPr>
          <p:cNvPr id="308" name="Google Shape;308;p58"/>
          <p:cNvPicPr preferRelativeResize="0"/>
          <p:nvPr/>
        </p:nvPicPr>
        <p:blipFill>
          <a:blip r:embed="rId3">
            <a:alphaModFix/>
          </a:blip>
          <a:stretch>
            <a:fillRect/>
          </a:stretch>
        </p:blipFill>
        <p:spPr>
          <a:xfrm>
            <a:off x="1402975" y="1067925"/>
            <a:ext cx="5972751" cy="3860425"/>
          </a:xfrm>
          <a:prstGeom prst="rect">
            <a:avLst/>
          </a:prstGeom>
          <a:noFill/>
          <a:ln>
            <a:noFill/>
          </a:ln>
        </p:spPr>
      </p:pic>
      <p:pic>
        <p:nvPicPr>
          <p:cNvPr id="309" name="Google Shape;309;p5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 name="Shape 165"/>
        <p:cNvGrpSpPr/>
        <p:nvPr/>
      </p:nvGrpSpPr>
      <p:grpSpPr>
        <a:xfrm>
          <a:off x="0" y="0"/>
          <a:ext cx="0" cy="0"/>
          <a:chOff x="0" y="0"/>
          <a:chExt cx="0" cy="0"/>
        </a:xfrm>
      </p:grpSpPr>
      <p:pic>
        <p:nvPicPr>
          <p:cNvPr id="166" name="Google Shape;166;p41"/>
          <p:cNvPicPr preferRelativeResize="0"/>
          <p:nvPr/>
        </p:nvPicPr>
        <p:blipFill rotWithShape="1">
          <a:blip r:embed="rId3">
            <a:alphaModFix/>
          </a:blip>
          <a:srcRect b="30118" l="21819" r="7428" t="0"/>
          <a:stretch/>
        </p:blipFill>
        <p:spPr>
          <a:xfrm>
            <a:off x="5649175" y="892500"/>
            <a:ext cx="2644200" cy="2611200"/>
          </a:xfrm>
          <a:prstGeom prst="ellipse">
            <a:avLst/>
          </a:prstGeom>
          <a:noFill/>
          <a:ln>
            <a:noFill/>
          </a:ln>
        </p:spPr>
      </p:pic>
      <p:sp>
        <p:nvSpPr>
          <p:cNvPr id="167" name="Google Shape;167;p41"/>
          <p:cNvSpPr txBox="1"/>
          <p:nvPr/>
        </p:nvSpPr>
        <p:spPr>
          <a:xfrm>
            <a:off x="871800" y="1820450"/>
            <a:ext cx="3000000" cy="10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Co-founder &amp; Machine Learning Engineer, </a:t>
            </a:r>
            <a:r>
              <a:rPr b="1" lang="en">
                <a:solidFill>
                  <a:schemeClr val="dk1"/>
                </a:solidFill>
                <a:latin typeface="Proxima Nova"/>
                <a:ea typeface="Proxima Nova"/>
                <a:cs typeface="Proxima Nova"/>
                <a:sym typeface="Proxima Nova"/>
              </a:rPr>
              <a:t>DEVF</a:t>
            </a:r>
            <a:endParaRPr b="1" i="1">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dk1"/>
                </a:solidFill>
                <a:latin typeface="Proxima Nova"/>
                <a:ea typeface="Proxima Nova"/>
                <a:cs typeface="Proxima Nova"/>
                <a:sym typeface="Proxima Nova"/>
              </a:rPr>
              <a:t>@cogitovsmachina</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kike@devf.mx</a:t>
            </a:r>
            <a:endParaRPr b="1">
              <a:solidFill>
                <a:schemeClr val="dk1"/>
              </a:solidFill>
              <a:latin typeface="Proxima Nova"/>
              <a:ea typeface="Proxima Nova"/>
              <a:cs typeface="Proxima Nova"/>
              <a:sym typeface="Proxima Nova"/>
            </a:endParaRPr>
          </a:p>
        </p:txBody>
      </p:sp>
      <p:pic>
        <p:nvPicPr>
          <p:cNvPr id="168" name="Google Shape;168;p41"/>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69" name="Google Shape;169;p41"/>
          <p:cNvSpPr txBox="1"/>
          <p:nvPr/>
        </p:nvSpPr>
        <p:spPr>
          <a:xfrm>
            <a:off x="871800" y="637875"/>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Kike Diaz</a:t>
            </a:r>
            <a:endParaRPr/>
          </a:p>
        </p:txBody>
      </p:sp>
      <p:pic>
        <p:nvPicPr>
          <p:cNvPr id="170" name="Google Shape;170;p41"/>
          <p:cNvPicPr preferRelativeResize="0"/>
          <p:nvPr/>
        </p:nvPicPr>
        <p:blipFill>
          <a:blip r:embed="rId5">
            <a:alphaModFix/>
          </a:blip>
          <a:stretch>
            <a:fillRect/>
          </a:stretch>
        </p:blipFill>
        <p:spPr>
          <a:xfrm>
            <a:off x="4115248" y="3566213"/>
            <a:ext cx="402002" cy="613898"/>
          </a:xfrm>
          <a:prstGeom prst="rect">
            <a:avLst/>
          </a:prstGeom>
          <a:noFill/>
          <a:ln>
            <a:noFill/>
          </a:ln>
        </p:spPr>
      </p:pic>
      <p:pic>
        <p:nvPicPr>
          <p:cNvPr id="171" name="Google Shape;171;p41"/>
          <p:cNvPicPr preferRelativeResize="0"/>
          <p:nvPr/>
        </p:nvPicPr>
        <p:blipFill>
          <a:blip r:embed="rId6">
            <a:alphaModFix/>
          </a:blip>
          <a:stretch>
            <a:fillRect/>
          </a:stretch>
        </p:blipFill>
        <p:spPr>
          <a:xfrm>
            <a:off x="871788" y="3471725"/>
            <a:ext cx="802875" cy="802875"/>
          </a:xfrm>
          <a:prstGeom prst="rect">
            <a:avLst/>
          </a:prstGeom>
          <a:noFill/>
          <a:ln>
            <a:noFill/>
          </a:ln>
        </p:spPr>
      </p:pic>
      <p:pic>
        <p:nvPicPr>
          <p:cNvPr id="172" name="Google Shape;172;p41"/>
          <p:cNvPicPr preferRelativeResize="0"/>
          <p:nvPr/>
        </p:nvPicPr>
        <p:blipFill>
          <a:blip r:embed="rId7">
            <a:alphaModFix/>
          </a:blip>
          <a:stretch>
            <a:fillRect/>
          </a:stretch>
        </p:blipFill>
        <p:spPr>
          <a:xfrm>
            <a:off x="2093925" y="3602187"/>
            <a:ext cx="1602074" cy="541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9"/>
          <p:cNvPicPr preferRelativeResize="0"/>
          <p:nvPr/>
        </p:nvPicPr>
        <p:blipFill>
          <a:blip r:embed="rId3">
            <a:alphaModFix/>
          </a:blip>
          <a:stretch>
            <a:fillRect/>
          </a:stretch>
        </p:blipFill>
        <p:spPr>
          <a:xfrm>
            <a:off x="559800" y="982250"/>
            <a:ext cx="7822700" cy="3642550"/>
          </a:xfrm>
          <a:prstGeom prst="rect">
            <a:avLst/>
          </a:prstGeom>
          <a:noFill/>
          <a:ln>
            <a:noFill/>
          </a:ln>
        </p:spPr>
      </p:pic>
      <p:pic>
        <p:nvPicPr>
          <p:cNvPr id="315" name="Google Shape;315;p59"/>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316" name="Google Shape;316;p59"/>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41848"/>
                </a:solidFill>
              </a:rPr>
              <a:t>¿Cómo se ve esto en código?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60"/>
          <p:cNvPicPr preferRelativeResize="0"/>
          <p:nvPr/>
        </p:nvPicPr>
        <p:blipFill>
          <a:blip r:embed="rId3">
            <a:alphaModFix/>
          </a:blip>
          <a:stretch>
            <a:fillRect/>
          </a:stretch>
        </p:blipFill>
        <p:spPr>
          <a:xfrm>
            <a:off x="1643850" y="1342892"/>
            <a:ext cx="6016429" cy="2868658"/>
          </a:xfrm>
          <a:prstGeom prst="rect">
            <a:avLst/>
          </a:prstGeom>
          <a:noFill/>
          <a:ln>
            <a:noFill/>
          </a:ln>
        </p:spPr>
      </p:pic>
      <p:pic>
        <p:nvPicPr>
          <p:cNvPr id="322" name="Google Shape;322;p60"/>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323" name="Google Shape;323;p60"/>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41848"/>
                </a:solidFill>
              </a:rPr>
              <a:t>Sintaxis de una etiqueta HTML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61"/>
          <p:cNvPicPr preferRelativeResize="0"/>
          <p:nvPr/>
        </p:nvPicPr>
        <p:blipFill>
          <a:blip r:embed="rId3">
            <a:alphaModFix/>
          </a:blip>
          <a:stretch>
            <a:fillRect/>
          </a:stretch>
        </p:blipFill>
        <p:spPr>
          <a:xfrm>
            <a:off x="800575" y="1614717"/>
            <a:ext cx="7800975" cy="2152650"/>
          </a:xfrm>
          <a:prstGeom prst="rect">
            <a:avLst/>
          </a:prstGeom>
          <a:noFill/>
          <a:ln>
            <a:noFill/>
          </a:ln>
        </p:spPr>
      </p:pic>
      <p:pic>
        <p:nvPicPr>
          <p:cNvPr id="329" name="Google Shape;329;p61"/>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330" name="Google Shape;330;p61"/>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41848"/>
                </a:solidFill>
              </a:rPr>
              <a:t>Definición de atributos.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62"/>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336" name="Google Shape;336;p62"/>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2"/>
          <p:cNvSpPr txBox="1"/>
          <p:nvPr/>
        </p:nvSpPr>
        <p:spPr>
          <a:xfrm>
            <a:off x="1500000" y="1732500"/>
            <a:ext cx="6144000" cy="16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Actividad</a:t>
            </a:r>
            <a:r>
              <a:rPr b="1" lang="en" sz="3600">
                <a:solidFill>
                  <a:srgbClr val="FFFFFF"/>
                </a:solidFill>
                <a:latin typeface="Montserrat"/>
                <a:ea typeface="Montserrat"/>
                <a:cs typeface="Montserrat"/>
                <a:sym typeface="Montserrat"/>
              </a:rPr>
              <a:t>: Echemos un vistazo a Chrome Dev Tools.</a:t>
            </a:r>
            <a:endParaRPr b="1">
              <a:solidFill>
                <a:srgbClr val="FFFFFF"/>
              </a:solidFill>
            </a:endParaRPr>
          </a:p>
        </p:txBody>
      </p:sp>
      <p:pic>
        <p:nvPicPr>
          <p:cNvPr id="338" name="Google Shape;338;p62"/>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39" name="Google Shape;339;p62"/>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63"/>
          <p:cNvPicPr preferRelativeResize="0"/>
          <p:nvPr/>
        </p:nvPicPr>
        <p:blipFill rotWithShape="1">
          <a:blip r:embed="rId3">
            <a:alphaModFix/>
          </a:blip>
          <a:srcRect b="0" l="0" r="0" t="0"/>
          <a:stretch/>
        </p:blipFill>
        <p:spPr>
          <a:xfrm>
            <a:off x="-30087" y="-16925"/>
            <a:ext cx="9204173" cy="5177347"/>
          </a:xfrm>
          <a:prstGeom prst="rect">
            <a:avLst/>
          </a:prstGeom>
          <a:noFill/>
          <a:ln>
            <a:noFill/>
          </a:ln>
        </p:spPr>
      </p:pic>
      <p:sp>
        <p:nvSpPr>
          <p:cNvPr id="345" name="Google Shape;345;p63"/>
          <p:cNvSpPr/>
          <p:nvPr/>
        </p:nvSpPr>
        <p:spPr>
          <a:xfrm>
            <a:off x="803550" y="1659000"/>
            <a:ext cx="7536900" cy="1825500"/>
          </a:xfrm>
          <a:prstGeom prst="roundRect">
            <a:avLst>
              <a:gd fmla="val 16667" name="adj"/>
            </a:avLst>
          </a:prstGeom>
          <a:solidFill>
            <a:srgbClr val="434343">
              <a:alpha val="57647"/>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3"/>
          <p:cNvSpPr txBox="1"/>
          <p:nvPr/>
        </p:nvSpPr>
        <p:spPr>
          <a:xfrm>
            <a:off x="1500000" y="1854900"/>
            <a:ext cx="6144000" cy="143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Montserrat"/>
                <a:ea typeface="Montserrat"/>
                <a:cs typeface="Montserrat"/>
                <a:sym typeface="Montserrat"/>
              </a:rPr>
              <a:t>Crowd-coding:</a:t>
            </a:r>
            <a:r>
              <a:rPr b="1" lang="en" sz="3600">
                <a:solidFill>
                  <a:srgbClr val="FFFFFF"/>
                </a:solidFill>
                <a:latin typeface="Montserrat"/>
                <a:ea typeface="Montserrat"/>
                <a:cs typeface="Montserrat"/>
                <a:sym typeface="Montserrat"/>
              </a:rPr>
              <a:t> </a:t>
            </a:r>
            <a:r>
              <a:rPr b="1" lang="en" sz="3600" u="sng">
                <a:solidFill>
                  <a:schemeClr val="hlink"/>
                </a:solidFill>
                <a:latin typeface="Montserrat"/>
                <a:ea typeface="Montserrat"/>
                <a:cs typeface="Montserrat"/>
                <a:sym typeface="Montserrat"/>
                <a:hlinkClick r:id="rId4"/>
              </a:rPr>
              <a:t>Introducción a Plotly</a:t>
            </a:r>
            <a:r>
              <a:rPr b="1" i="0" lang="en" sz="3600" u="none" cap="none" strike="noStrike">
                <a:solidFill>
                  <a:srgbClr val="FFFFFF"/>
                </a:solidFill>
                <a:latin typeface="Montserrat"/>
                <a:ea typeface="Montserrat"/>
                <a:cs typeface="Montserrat"/>
                <a:sym typeface="Montserrat"/>
              </a:rPr>
              <a:t>.</a:t>
            </a:r>
            <a:endParaRPr b="1" i="0" sz="1400" u="none" cap="none" strike="noStrike">
              <a:solidFill>
                <a:srgbClr val="FFFFFF"/>
              </a:solidFill>
              <a:latin typeface="Arial"/>
              <a:ea typeface="Arial"/>
              <a:cs typeface="Arial"/>
              <a:sym typeface="Arial"/>
            </a:endParaRPr>
          </a:p>
        </p:txBody>
      </p:sp>
      <p:pic>
        <p:nvPicPr>
          <p:cNvPr id="347" name="Google Shape;347;p63"/>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348" name="Google Shape;348;p63"/>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349" name="Google Shape;349;p63"/>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722462_8b5f_2.jpg" id="354" name="Google Shape;354;p64"/>
          <p:cNvPicPr preferRelativeResize="0"/>
          <p:nvPr/>
        </p:nvPicPr>
        <p:blipFill rotWithShape="1">
          <a:blip r:embed="rId3">
            <a:alphaModFix/>
          </a:blip>
          <a:srcRect b="0" l="0" r="0" t="0"/>
          <a:stretch/>
        </p:blipFill>
        <p:spPr>
          <a:xfrm>
            <a:off x="-51812" y="-40287"/>
            <a:ext cx="9247614" cy="5203325"/>
          </a:xfrm>
          <a:prstGeom prst="rect">
            <a:avLst/>
          </a:prstGeom>
          <a:noFill/>
          <a:ln>
            <a:noFill/>
          </a:ln>
        </p:spPr>
      </p:pic>
      <p:sp>
        <p:nvSpPr>
          <p:cNvPr id="355" name="Google Shape;355;p64"/>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t/>
            </a:r>
            <a:endParaRPr b="0" i="0" sz="4200" u="none" cap="none" strike="noStrike">
              <a:solidFill>
                <a:schemeClr val="dk1"/>
              </a:solidFill>
              <a:latin typeface="Proxima Nova"/>
              <a:ea typeface="Proxima Nova"/>
              <a:cs typeface="Proxima Nova"/>
              <a:sym typeface="Proxima Nova"/>
            </a:endParaRPr>
          </a:p>
        </p:txBody>
      </p:sp>
      <p:sp>
        <p:nvSpPr>
          <p:cNvPr id="356" name="Google Shape;356;p64"/>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en" sz="4200" u="none" cap="none" strike="noStrike">
                <a:solidFill>
                  <a:srgbClr val="FFFFFF"/>
                </a:solidFill>
                <a:latin typeface="Proxima Nova"/>
                <a:ea typeface="Proxima Nova"/>
                <a:cs typeface="Proxima Nova"/>
                <a:sym typeface="Proxima Nova"/>
              </a:rPr>
              <a:t>Break</a:t>
            </a:r>
            <a:endParaRPr b="0" i="0" sz="4200" u="none" cap="none" strike="noStrike">
              <a:solidFill>
                <a:srgbClr val="FFFFFF"/>
              </a:solidFill>
              <a:latin typeface="Proxima Nova"/>
              <a:ea typeface="Proxima Nova"/>
              <a:cs typeface="Proxima Nova"/>
              <a:sym typeface="Proxima Nova"/>
            </a:endParaRPr>
          </a:p>
        </p:txBody>
      </p:sp>
      <p:pic>
        <p:nvPicPr>
          <p:cNvPr id="357" name="Google Shape;357;p64"/>
          <p:cNvPicPr preferRelativeResize="0"/>
          <p:nvPr/>
        </p:nvPicPr>
        <p:blipFill rotWithShape="1">
          <a:blip r:embed="rId4">
            <a:alphaModFix/>
          </a:blip>
          <a:srcRect b="0" l="0" r="0" t="0"/>
          <a:stretch/>
        </p:blipFill>
        <p:spPr>
          <a:xfrm>
            <a:off x="7755875" y="4376850"/>
            <a:ext cx="1183100" cy="630975"/>
          </a:xfrm>
          <a:prstGeom prst="rect">
            <a:avLst/>
          </a:prstGeom>
          <a:noFill/>
          <a:ln>
            <a:noFill/>
          </a:ln>
        </p:spPr>
      </p:pic>
      <p:pic>
        <p:nvPicPr>
          <p:cNvPr id="358" name="Google Shape;358;p64"/>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359" name="Google Shape;359;p64"/>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65"/>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365" name="Google Shape;365;p65"/>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5"/>
          <p:cNvSpPr txBox="1"/>
          <p:nvPr/>
        </p:nvSpPr>
        <p:spPr>
          <a:xfrm>
            <a:off x="1500000" y="1732500"/>
            <a:ext cx="6144000" cy="16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Crowd-coding</a:t>
            </a:r>
            <a:r>
              <a:rPr b="1" lang="en" sz="3600">
                <a:solidFill>
                  <a:srgbClr val="FFFFFF"/>
                </a:solidFill>
                <a:latin typeface="Montserrat"/>
                <a:ea typeface="Montserrat"/>
                <a:cs typeface="Montserrat"/>
                <a:sym typeface="Montserrat"/>
              </a:rPr>
              <a:t>: </a:t>
            </a:r>
            <a:r>
              <a:rPr b="1" lang="en" sz="3600" u="sng">
                <a:solidFill>
                  <a:schemeClr val="hlink"/>
                </a:solidFill>
                <a:latin typeface="Montserrat"/>
                <a:ea typeface="Montserrat"/>
                <a:cs typeface="Montserrat"/>
                <a:sym typeface="Montserrat"/>
                <a:hlinkClick r:id="rId4"/>
              </a:rPr>
              <a:t>Introducción a Dash</a:t>
            </a:r>
            <a:r>
              <a:rPr b="1" lang="en" sz="3600">
                <a:solidFill>
                  <a:srgbClr val="FFFFFF"/>
                </a:solidFill>
                <a:latin typeface="Montserrat"/>
                <a:ea typeface="Montserrat"/>
                <a:cs typeface="Montserrat"/>
                <a:sym typeface="Montserrat"/>
              </a:rPr>
              <a:t>.</a:t>
            </a:r>
            <a:endParaRPr b="1">
              <a:solidFill>
                <a:srgbClr val="FFFFFF"/>
              </a:solidFill>
            </a:endParaRPr>
          </a:p>
        </p:txBody>
      </p:sp>
      <p:pic>
        <p:nvPicPr>
          <p:cNvPr id="367" name="Google Shape;367;p65"/>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368" name="Google Shape;368;p65"/>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66"/>
          <p:cNvPicPr preferRelativeResize="0"/>
          <p:nvPr/>
        </p:nvPicPr>
        <p:blipFill rotWithShape="1">
          <a:blip r:embed="rId3">
            <a:alphaModFix/>
          </a:blip>
          <a:srcRect b="0" l="0" r="0" t="0"/>
          <a:stretch/>
        </p:blipFill>
        <p:spPr>
          <a:xfrm>
            <a:off x="-30087" y="-16925"/>
            <a:ext cx="9204173" cy="5177347"/>
          </a:xfrm>
          <a:prstGeom prst="rect">
            <a:avLst/>
          </a:prstGeom>
          <a:noFill/>
          <a:ln>
            <a:noFill/>
          </a:ln>
        </p:spPr>
      </p:pic>
      <p:sp>
        <p:nvSpPr>
          <p:cNvPr id="374" name="Google Shape;374;p66"/>
          <p:cNvSpPr/>
          <p:nvPr/>
        </p:nvSpPr>
        <p:spPr>
          <a:xfrm>
            <a:off x="803550" y="1659000"/>
            <a:ext cx="7536900" cy="1825500"/>
          </a:xfrm>
          <a:prstGeom prst="roundRect">
            <a:avLst>
              <a:gd fmla="val 16667" name="adj"/>
            </a:avLst>
          </a:prstGeom>
          <a:solidFill>
            <a:srgbClr val="434343">
              <a:alpha val="57647"/>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6"/>
          <p:cNvSpPr txBox="1"/>
          <p:nvPr/>
        </p:nvSpPr>
        <p:spPr>
          <a:xfrm>
            <a:off x="1500000" y="1806050"/>
            <a:ext cx="6144000" cy="18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FFFFFF"/>
                </a:solidFill>
                <a:latin typeface="Montserrat"/>
                <a:ea typeface="Montserrat"/>
                <a:cs typeface="Montserrat"/>
                <a:sym typeface="Montserrat"/>
              </a:rPr>
              <a:t>Actividad</a:t>
            </a:r>
            <a:r>
              <a:rPr b="1" i="0" lang="en" sz="3600" u="none" cap="none" strike="noStrike">
                <a:solidFill>
                  <a:srgbClr val="FFFFFF"/>
                </a:solidFill>
                <a:latin typeface="Montserrat"/>
                <a:ea typeface="Montserrat"/>
                <a:cs typeface="Montserrat"/>
                <a:sym typeface="Montserrat"/>
              </a:rPr>
              <a:t>: </a:t>
            </a:r>
            <a:r>
              <a:rPr b="1" lang="en" sz="3600">
                <a:solidFill>
                  <a:srgbClr val="FFFFFF"/>
                </a:solidFill>
                <a:latin typeface="Montserrat"/>
                <a:ea typeface="Montserrat"/>
                <a:cs typeface="Montserrat"/>
                <a:sym typeface="Montserrat"/>
              </a:rPr>
              <a:t>Más ejemplos</a:t>
            </a:r>
            <a:r>
              <a:rPr b="1" i="0" lang="en" sz="3600" u="none" cap="none" strike="noStrike">
                <a:solidFill>
                  <a:srgbClr val="FFFFFF"/>
                </a:solidFill>
                <a:latin typeface="Montserrat"/>
                <a:ea typeface="Montserrat"/>
                <a:cs typeface="Montserrat"/>
                <a:sym typeface="Montserrat"/>
              </a:rPr>
              <a:t> </a:t>
            </a:r>
            <a:r>
              <a:rPr b="1" lang="en" sz="3600">
                <a:solidFill>
                  <a:srgbClr val="FFFFFF"/>
                </a:solidFill>
                <a:latin typeface="Montserrat"/>
                <a:ea typeface="Montserrat"/>
                <a:cs typeface="Montserrat"/>
                <a:sym typeface="Montserrat"/>
              </a:rPr>
              <a:t>en </a:t>
            </a:r>
            <a:r>
              <a:rPr b="1" i="0" lang="en" sz="3600" u="sng" cap="none" strike="noStrike">
                <a:solidFill>
                  <a:schemeClr val="hlink"/>
                </a:solidFill>
                <a:latin typeface="Montserrat"/>
                <a:ea typeface="Montserrat"/>
                <a:cs typeface="Montserrat"/>
                <a:sym typeface="Montserrat"/>
                <a:hlinkClick r:id="rId4"/>
              </a:rPr>
              <a:t>Dash Enterprise App Gallery</a:t>
            </a:r>
            <a:r>
              <a:rPr b="1" i="0" lang="en" sz="3600" u="none" cap="none" strike="noStrike">
                <a:solidFill>
                  <a:srgbClr val="FFFFFF"/>
                </a:solidFill>
                <a:latin typeface="Montserrat"/>
                <a:ea typeface="Montserrat"/>
                <a:cs typeface="Montserrat"/>
                <a:sym typeface="Montserrat"/>
              </a:rPr>
              <a:t> </a:t>
            </a:r>
            <a:endParaRPr b="1" i="0" sz="1400" u="none" cap="none" strike="noStrike">
              <a:solidFill>
                <a:srgbClr val="FFFFFF"/>
              </a:solidFill>
              <a:latin typeface="Arial"/>
              <a:ea typeface="Arial"/>
              <a:cs typeface="Arial"/>
              <a:sym typeface="Arial"/>
            </a:endParaRPr>
          </a:p>
        </p:txBody>
      </p:sp>
      <p:pic>
        <p:nvPicPr>
          <p:cNvPr id="376" name="Google Shape;376;p66"/>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377" name="Google Shape;377;p66"/>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378" name="Google Shape;378;p66"/>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7"/>
          <p:cNvPicPr preferRelativeResize="0"/>
          <p:nvPr/>
        </p:nvPicPr>
        <p:blipFill rotWithShape="1">
          <a:blip r:embed="rId3">
            <a:alphaModFix/>
          </a:blip>
          <a:srcRect b="0" l="0" r="0" t="0"/>
          <a:stretch/>
        </p:blipFill>
        <p:spPr>
          <a:xfrm>
            <a:off x="-30087" y="-16925"/>
            <a:ext cx="9204173" cy="5177347"/>
          </a:xfrm>
          <a:prstGeom prst="rect">
            <a:avLst/>
          </a:prstGeom>
          <a:noFill/>
          <a:ln>
            <a:noFill/>
          </a:ln>
        </p:spPr>
      </p:pic>
      <p:sp>
        <p:nvSpPr>
          <p:cNvPr id="384" name="Google Shape;384;p67"/>
          <p:cNvSpPr/>
          <p:nvPr/>
        </p:nvSpPr>
        <p:spPr>
          <a:xfrm>
            <a:off x="803550" y="1659000"/>
            <a:ext cx="7536900" cy="1825500"/>
          </a:xfrm>
          <a:prstGeom prst="roundRect">
            <a:avLst>
              <a:gd fmla="val 16667" name="adj"/>
            </a:avLst>
          </a:prstGeom>
          <a:solidFill>
            <a:srgbClr val="434343">
              <a:alpha val="57647"/>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7"/>
          <p:cNvSpPr txBox="1"/>
          <p:nvPr/>
        </p:nvSpPr>
        <p:spPr>
          <a:xfrm>
            <a:off x="1500000" y="1806050"/>
            <a:ext cx="6144000" cy="18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FFFFFF"/>
                </a:solidFill>
                <a:latin typeface="Montserrat"/>
                <a:ea typeface="Montserrat"/>
                <a:cs typeface="Montserrat"/>
                <a:sym typeface="Montserrat"/>
              </a:rPr>
              <a:t>Challenge</a:t>
            </a:r>
            <a:r>
              <a:rPr b="1" i="0" lang="en" sz="3600" u="none" cap="none" strike="noStrike">
                <a:solidFill>
                  <a:srgbClr val="FFFFFF"/>
                </a:solidFill>
                <a:latin typeface="Montserrat"/>
                <a:ea typeface="Montserrat"/>
                <a:cs typeface="Montserrat"/>
                <a:sym typeface="Montserrat"/>
              </a:rPr>
              <a:t>: </a:t>
            </a:r>
            <a:r>
              <a:rPr b="1" lang="en" sz="3600">
                <a:solidFill>
                  <a:srgbClr val="FFFFFF"/>
                </a:solidFill>
                <a:latin typeface="Montserrat"/>
                <a:ea typeface="Montserrat"/>
                <a:cs typeface="Montserrat"/>
                <a:sym typeface="Montserrat"/>
              </a:rPr>
              <a:t>Crea tu propio sitio web dinámico con Dash.</a:t>
            </a:r>
            <a:endParaRPr b="1" i="0" sz="1400" u="none" cap="none" strike="noStrike">
              <a:solidFill>
                <a:srgbClr val="FFFFFF"/>
              </a:solidFill>
              <a:latin typeface="Arial"/>
              <a:ea typeface="Arial"/>
              <a:cs typeface="Arial"/>
              <a:sym typeface="Arial"/>
            </a:endParaRPr>
          </a:p>
        </p:txBody>
      </p:sp>
      <p:pic>
        <p:nvPicPr>
          <p:cNvPr id="386" name="Google Shape;386;p67"/>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387" name="Google Shape;387;p67"/>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388" name="Google Shape;388;p67"/>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68"/>
          <p:cNvPicPr preferRelativeResize="0"/>
          <p:nvPr/>
        </p:nvPicPr>
        <p:blipFill rotWithShape="1">
          <a:blip r:embed="rId3">
            <a:alphaModFix/>
          </a:blip>
          <a:srcRect b="0" l="0" r="0" t="0"/>
          <a:stretch/>
        </p:blipFill>
        <p:spPr>
          <a:xfrm>
            <a:off x="-1325800" y="0"/>
            <a:ext cx="10469800" cy="5234900"/>
          </a:xfrm>
          <a:prstGeom prst="rect">
            <a:avLst/>
          </a:prstGeom>
          <a:noFill/>
          <a:ln>
            <a:noFill/>
          </a:ln>
        </p:spPr>
      </p:pic>
      <p:sp>
        <p:nvSpPr>
          <p:cNvPr id="394" name="Google Shape;394;p68"/>
          <p:cNvSpPr txBox="1"/>
          <p:nvPr/>
        </p:nvSpPr>
        <p:spPr>
          <a:xfrm>
            <a:off x="500350" y="3785575"/>
            <a:ext cx="1697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Montserrat"/>
                <a:ea typeface="Montserrat"/>
                <a:cs typeface="Montserrat"/>
                <a:sym typeface="Montserrat"/>
              </a:rPr>
              <a:t>Q &amp; A</a:t>
            </a:r>
            <a:endParaRPr b="0" i="0" sz="1400" u="none" cap="none" strike="noStrike">
              <a:solidFill>
                <a:srgbClr val="FFFFFF"/>
              </a:solidFill>
              <a:latin typeface="Arial"/>
              <a:ea typeface="Arial"/>
              <a:cs typeface="Arial"/>
              <a:sym typeface="Arial"/>
            </a:endParaRPr>
          </a:p>
        </p:txBody>
      </p:sp>
      <p:pic>
        <p:nvPicPr>
          <p:cNvPr id="395" name="Google Shape;395;p68"/>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2"/>
          <p:cNvSpPr txBox="1"/>
          <p:nvPr/>
        </p:nvSpPr>
        <p:spPr>
          <a:xfrm>
            <a:off x="4136350" y="1800750"/>
            <a:ext cx="4418700" cy="154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Introducción a Plotly y Dash</a:t>
            </a:r>
            <a:endParaRPr b="1" i="0" sz="1400" u="none" cap="none" strike="noStrike">
              <a:solidFill>
                <a:srgbClr val="000000"/>
              </a:solidFill>
              <a:latin typeface="Arial"/>
              <a:ea typeface="Arial"/>
              <a:cs typeface="Arial"/>
              <a:sym typeface="Arial"/>
            </a:endParaRPr>
          </a:p>
        </p:txBody>
      </p:sp>
      <p:pic>
        <p:nvPicPr>
          <p:cNvPr id="178" name="Google Shape;178;p42"/>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179" name="Google Shape;179;p42"/>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180" name="Google Shape;180;p42"/>
          <p:cNvPicPr preferRelativeResize="0"/>
          <p:nvPr/>
        </p:nvPicPr>
        <p:blipFill rotWithShape="1">
          <a:blip r:embed="rId5">
            <a:alphaModFix/>
          </a:blip>
          <a:srcRect b="0" l="0" r="0" t="0"/>
          <a:stretch/>
        </p:blipFill>
        <p:spPr>
          <a:xfrm>
            <a:off x="-53475" y="0"/>
            <a:ext cx="3242564" cy="5143501"/>
          </a:xfrm>
          <a:prstGeom prst="rect">
            <a:avLst/>
          </a:prstGeom>
          <a:noFill/>
          <a:ln>
            <a:noFill/>
          </a:ln>
        </p:spPr>
      </p:pic>
      <p:pic>
        <p:nvPicPr>
          <p:cNvPr id="181" name="Google Shape;181;p42"/>
          <p:cNvPicPr preferRelativeResize="0"/>
          <p:nvPr/>
        </p:nvPicPr>
        <p:blipFill rotWithShape="1">
          <a:blip r:embed="rId6">
            <a:alphaModFix/>
          </a:blip>
          <a:srcRect b="0" l="0" r="0" t="0"/>
          <a:stretch/>
        </p:blipFill>
        <p:spPr>
          <a:xfrm>
            <a:off x="7381975" y="3034200"/>
            <a:ext cx="1352075" cy="1352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9"/>
          <p:cNvSpPr txBox="1"/>
          <p:nvPr/>
        </p:nvSpPr>
        <p:spPr>
          <a:xfrm>
            <a:off x="4136350" y="1800750"/>
            <a:ext cx="4418700" cy="154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Introducción a Plotly y Dash</a:t>
            </a:r>
            <a:endParaRPr b="1" i="0" sz="1400" u="none" cap="none" strike="noStrike">
              <a:solidFill>
                <a:srgbClr val="000000"/>
              </a:solidFill>
              <a:latin typeface="Arial"/>
              <a:ea typeface="Arial"/>
              <a:cs typeface="Arial"/>
              <a:sym typeface="Arial"/>
            </a:endParaRPr>
          </a:p>
        </p:txBody>
      </p:sp>
      <p:pic>
        <p:nvPicPr>
          <p:cNvPr id="401" name="Google Shape;401;p69"/>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402" name="Google Shape;402;p69"/>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403" name="Google Shape;403;p69"/>
          <p:cNvPicPr preferRelativeResize="0"/>
          <p:nvPr/>
        </p:nvPicPr>
        <p:blipFill rotWithShape="1">
          <a:blip r:embed="rId5">
            <a:alphaModFix/>
          </a:blip>
          <a:srcRect b="0" l="0" r="0" t="0"/>
          <a:stretch/>
        </p:blipFill>
        <p:spPr>
          <a:xfrm>
            <a:off x="-53475" y="0"/>
            <a:ext cx="3242564" cy="5143501"/>
          </a:xfrm>
          <a:prstGeom prst="rect">
            <a:avLst/>
          </a:prstGeom>
          <a:noFill/>
          <a:ln>
            <a:noFill/>
          </a:ln>
        </p:spPr>
      </p:pic>
      <p:pic>
        <p:nvPicPr>
          <p:cNvPr id="404" name="Google Shape;404;p69"/>
          <p:cNvPicPr preferRelativeResize="0"/>
          <p:nvPr/>
        </p:nvPicPr>
        <p:blipFill rotWithShape="1">
          <a:blip r:embed="rId6">
            <a:alphaModFix/>
          </a:blip>
          <a:srcRect b="0" l="0" r="0" t="0"/>
          <a:stretch/>
        </p:blipFill>
        <p:spPr>
          <a:xfrm>
            <a:off x="7381975" y="3034200"/>
            <a:ext cx="1352075" cy="1352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3"/>
          <p:cNvSpPr txBox="1"/>
          <p:nvPr/>
        </p:nvSpPr>
        <p:spPr>
          <a:xfrm>
            <a:off x="1500000" y="1904850"/>
            <a:ext cx="6144000" cy="133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E8E7E3"/>
                </a:solidFill>
                <a:latin typeface="Arial"/>
                <a:ea typeface="Arial"/>
                <a:cs typeface="Arial"/>
                <a:sym typeface="Arial"/>
              </a:rPr>
              <a:t>🐱‍💻</a:t>
            </a:r>
            <a:r>
              <a:rPr b="1" i="0" lang="en" sz="3600" u="none" cap="none" strike="noStrike">
                <a:solidFill>
                  <a:srgbClr val="441848"/>
                </a:solidFill>
                <a:latin typeface="Montserrat"/>
                <a:ea typeface="Montserrat"/>
                <a:cs typeface="Montserrat"/>
                <a:sym typeface="Montserrat"/>
              </a:rPr>
              <a:t>Objetivos de aprendizaje</a:t>
            </a:r>
            <a:r>
              <a:rPr b="0" i="0" lang="en" sz="2100" u="none" cap="none" strike="noStrike">
                <a:solidFill>
                  <a:srgbClr val="E8E7E3"/>
                </a:solidFill>
                <a:latin typeface="Arial"/>
                <a:ea typeface="Arial"/>
                <a:cs typeface="Arial"/>
                <a:sym typeface="Arial"/>
              </a:rPr>
              <a:t>🐱‍💻</a:t>
            </a:r>
            <a:endParaRPr b="1" i="0" sz="3600" u="none" cap="none" strike="noStrike">
              <a:solidFill>
                <a:srgbClr val="441848"/>
              </a:solidFill>
              <a:latin typeface="Montserrat"/>
              <a:ea typeface="Montserrat"/>
              <a:cs typeface="Montserrat"/>
              <a:sym typeface="Montserrat"/>
            </a:endParaRPr>
          </a:p>
        </p:txBody>
      </p:sp>
      <p:pic>
        <p:nvPicPr>
          <p:cNvPr id="187" name="Google Shape;187;p43"/>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188" name="Google Shape;188;p43"/>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4"/>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Objetivos de aprendizaje</a:t>
            </a:r>
            <a:r>
              <a:rPr b="0" i="0" lang="en" sz="2100" u="none" cap="none" strike="noStrike">
                <a:solidFill>
                  <a:srgbClr val="E8E7E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94" name="Google Shape;194;p44"/>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
        <p:nvSpPr>
          <p:cNvPr id="195" name="Google Shape;195;p44"/>
          <p:cNvSpPr txBox="1"/>
          <p:nvPr/>
        </p:nvSpPr>
        <p:spPr>
          <a:xfrm>
            <a:off x="502950" y="948450"/>
            <a:ext cx="8220900" cy="32466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chemeClr val="dk1"/>
              </a:buClr>
              <a:buSzPts val="1900"/>
              <a:buFont typeface="Montserrat"/>
              <a:buChar char="●"/>
            </a:pPr>
            <a:r>
              <a:rPr b="0" i="0" lang="en" sz="1900" u="none" cap="none" strike="noStrike">
                <a:solidFill>
                  <a:schemeClr val="dk1"/>
                </a:solidFill>
                <a:latin typeface="Montserrat"/>
                <a:ea typeface="Montserrat"/>
                <a:cs typeface="Montserrat"/>
                <a:sym typeface="Montserrat"/>
              </a:rPr>
              <a:t>Vamos a dar breve lectura a la presentación de </a:t>
            </a:r>
            <a:r>
              <a:rPr b="1" lang="en" sz="1900">
                <a:solidFill>
                  <a:schemeClr val="dk1"/>
                </a:solidFill>
                <a:latin typeface="Montserrat"/>
                <a:ea typeface="Montserrat"/>
                <a:cs typeface="Montserrat"/>
                <a:sym typeface="Montserrat"/>
              </a:rPr>
              <a:t>Introducción a Plotly y Dash</a:t>
            </a:r>
            <a:r>
              <a:rPr b="0" i="0" lang="en" sz="2100" u="none" cap="none" strike="noStrike">
                <a:solidFill>
                  <a:srgbClr val="E8E7E3"/>
                </a:solidFill>
                <a:latin typeface="Arial"/>
                <a:ea typeface="Arial"/>
                <a:cs typeface="Arial"/>
                <a:sym typeface="Arial"/>
              </a:rPr>
              <a:t>🤖</a:t>
            </a:r>
            <a:r>
              <a:rPr b="0" i="0" lang="en" sz="1800" u="none" cap="none" strike="noStrike">
                <a:solidFill>
                  <a:srgbClr val="E8E7E3"/>
                </a:solidFill>
                <a:latin typeface="Arial"/>
                <a:ea typeface="Arial"/>
                <a:cs typeface="Arial"/>
                <a:sym typeface="Arial"/>
              </a:rPr>
              <a:t>💜</a:t>
            </a:r>
            <a:r>
              <a:rPr b="1" i="0" lang="en" sz="1900" u="none" cap="none" strike="noStrike">
                <a:solidFill>
                  <a:schemeClr val="dk1"/>
                </a:solidFill>
                <a:latin typeface="Montserrat"/>
                <a:ea typeface="Montserrat"/>
                <a:cs typeface="Montserrat"/>
                <a:sym typeface="Montserrat"/>
              </a:rPr>
              <a:t>, </a:t>
            </a:r>
            <a:r>
              <a:rPr lang="en" sz="1900">
                <a:solidFill>
                  <a:schemeClr val="dk1"/>
                </a:solidFill>
                <a:latin typeface="Montserrat"/>
                <a:ea typeface="Montserrat"/>
                <a:cs typeface="Montserrat"/>
                <a:sym typeface="Montserrat"/>
              </a:rPr>
              <a:t>donde nos aseguraremos de comprender la importancia de HTML y su interactividad con herramientas del ecosistema </a:t>
            </a:r>
            <a:r>
              <a:rPr b="1" lang="en" sz="1900">
                <a:solidFill>
                  <a:schemeClr val="dk1"/>
                </a:solidFill>
                <a:latin typeface="Montserrat"/>
                <a:ea typeface="Montserrat"/>
                <a:cs typeface="Montserrat"/>
                <a:sym typeface="Montserrat"/>
              </a:rPr>
              <a:t>Python</a:t>
            </a:r>
            <a:r>
              <a:rPr b="1" lang="en" sz="1800">
                <a:solidFill>
                  <a:srgbClr val="E8E7E3"/>
                </a:solidFill>
              </a:rPr>
              <a:t>💻🐍</a:t>
            </a:r>
            <a:endParaRPr b="1" i="0" sz="19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900"/>
              <a:buFont typeface="Arial"/>
              <a:buNone/>
            </a:pPr>
            <a:r>
              <a:t/>
            </a:r>
            <a:endParaRPr b="1" i="0" sz="1900" u="none" cap="none" strike="noStrike">
              <a:solidFill>
                <a:schemeClr val="dk1"/>
              </a:solidFill>
              <a:latin typeface="Montserrat"/>
              <a:ea typeface="Montserrat"/>
              <a:cs typeface="Montserrat"/>
              <a:sym typeface="Montserrat"/>
            </a:endParaRPr>
          </a:p>
          <a:p>
            <a:pPr indent="-349250" lvl="0" marL="457200" marR="0" rtl="0" algn="l">
              <a:lnSpc>
                <a:spcPct val="100000"/>
              </a:lnSpc>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Luego vamos a </a:t>
            </a:r>
            <a:r>
              <a:rPr b="1" lang="en" sz="1900">
                <a:solidFill>
                  <a:schemeClr val="dk1"/>
                </a:solidFill>
                <a:latin typeface="Montserrat"/>
                <a:ea typeface="Montserrat"/>
                <a:cs typeface="Montserrat"/>
                <a:sym typeface="Montserrat"/>
              </a:rPr>
              <a:t>explorar</a:t>
            </a:r>
            <a:r>
              <a:rPr b="1" lang="en" sz="1800">
                <a:solidFill>
                  <a:srgbClr val="E8E7E3"/>
                </a:solidFill>
              </a:rPr>
              <a:t>🐱‍💻</a:t>
            </a:r>
            <a:r>
              <a:rPr lang="en" sz="1900">
                <a:solidFill>
                  <a:schemeClr val="dk1"/>
                </a:solidFill>
                <a:latin typeface="Montserrat"/>
                <a:ea typeface="Montserrat"/>
                <a:cs typeface="Montserrat"/>
                <a:sym typeface="Montserrat"/>
              </a:rPr>
              <a:t> Chrome Dev Tools, una herramienta para </a:t>
            </a:r>
            <a:r>
              <a:rPr b="1" lang="en" sz="1900">
                <a:solidFill>
                  <a:schemeClr val="dk1"/>
                </a:solidFill>
                <a:latin typeface="Montserrat"/>
                <a:ea typeface="Montserrat"/>
                <a:cs typeface="Montserrat"/>
                <a:sym typeface="Montserrat"/>
              </a:rPr>
              <a:t>fortalecer</a:t>
            </a:r>
            <a:r>
              <a:rPr lang="en" sz="1800">
                <a:solidFill>
                  <a:srgbClr val="E8E7E3"/>
                </a:solidFill>
              </a:rPr>
              <a:t>🐱‍💻</a:t>
            </a:r>
            <a:r>
              <a:rPr lang="en" sz="1900">
                <a:solidFill>
                  <a:schemeClr val="dk1"/>
                </a:solidFill>
                <a:latin typeface="Montserrat"/>
                <a:ea typeface="Montserrat"/>
                <a:cs typeface="Montserrat"/>
                <a:sym typeface="Montserrat"/>
              </a:rPr>
              <a:t> nuestro conocimiento en </a:t>
            </a:r>
            <a:r>
              <a:rPr b="1" lang="en" sz="1900">
                <a:solidFill>
                  <a:schemeClr val="dk1"/>
                </a:solidFill>
                <a:latin typeface="Montserrat"/>
                <a:ea typeface="Montserrat"/>
                <a:cs typeface="Montserrat"/>
                <a:sym typeface="Montserrat"/>
              </a:rPr>
              <a:t>HTML</a:t>
            </a:r>
            <a:r>
              <a:rPr lang="en" sz="1900">
                <a:solidFill>
                  <a:schemeClr val="dk1"/>
                </a:solidFill>
                <a:latin typeface="Montserrat"/>
                <a:ea typeface="Montserrat"/>
                <a:cs typeface="Montserrat"/>
                <a:sym typeface="Montserrat"/>
              </a:rPr>
              <a:t> previo a  explorar </a:t>
            </a:r>
            <a:r>
              <a:rPr b="1" lang="en" sz="1900">
                <a:solidFill>
                  <a:schemeClr val="dk1"/>
                </a:solidFill>
                <a:latin typeface="Montserrat"/>
                <a:ea typeface="Montserrat"/>
                <a:cs typeface="Montserrat"/>
                <a:sym typeface="Montserrat"/>
              </a:rPr>
              <a:t>Plotly </a:t>
            </a:r>
            <a:r>
              <a:rPr lang="en" sz="1900">
                <a:solidFill>
                  <a:schemeClr val="dk1"/>
                </a:solidFill>
                <a:latin typeface="Montserrat"/>
                <a:ea typeface="Montserrat"/>
                <a:cs typeface="Montserrat"/>
                <a:sym typeface="Montserrat"/>
              </a:rPr>
              <a:t>y</a:t>
            </a:r>
            <a:r>
              <a:rPr b="1" lang="en" sz="1900">
                <a:solidFill>
                  <a:schemeClr val="dk1"/>
                </a:solidFill>
                <a:latin typeface="Montserrat"/>
                <a:ea typeface="Montserrat"/>
                <a:cs typeface="Montserrat"/>
                <a:sym typeface="Montserrat"/>
              </a:rPr>
              <a:t> Dash</a:t>
            </a:r>
            <a:r>
              <a:rPr lang="en" sz="1900">
                <a:solidFill>
                  <a:schemeClr val="dk1"/>
                </a:solidFill>
                <a:latin typeface="Montserrat"/>
                <a:ea typeface="Montserrat"/>
                <a:cs typeface="Montserrat"/>
                <a:sym typeface="Montserrat"/>
              </a:rPr>
              <a:t>.</a:t>
            </a:r>
            <a:endParaRPr sz="1900">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900">
              <a:solidFill>
                <a:schemeClr val="dk1"/>
              </a:solidFill>
              <a:latin typeface="Montserrat"/>
              <a:ea typeface="Montserrat"/>
              <a:cs typeface="Montserrat"/>
              <a:sym typeface="Montserrat"/>
            </a:endParaRPr>
          </a:p>
          <a:p>
            <a:pPr indent="-349250" lvl="0" marL="457200" marR="0" rtl="0" algn="l">
              <a:lnSpc>
                <a:spcPct val="100000"/>
              </a:lnSpc>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Finalmente, vamos a cerrar la sesión con algunos </a:t>
            </a:r>
            <a:r>
              <a:rPr b="1" lang="en" sz="1900">
                <a:solidFill>
                  <a:schemeClr val="dk1"/>
                </a:solidFill>
                <a:latin typeface="Montserrat"/>
                <a:ea typeface="Montserrat"/>
                <a:cs typeface="Montserrat"/>
                <a:sym typeface="Montserrat"/>
              </a:rPr>
              <a:t>ejercicios</a:t>
            </a:r>
            <a:r>
              <a:rPr lang="en" sz="1900">
                <a:solidFill>
                  <a:schemeClr val="dk1"/>
                </a:solidFill>
                <a:latin typeface="Montserrat"/>
                <a:ea typeface="Montserrat"/>
                <a:cs typeface="Montserrat"/>
                <a:sym typeface="Montserrat"/>
              </a:rPr>
              <a:t> </a:t>
            </a:r>
            <a:r>
              <a:rPr b="1" lang="en" sz="1900">
                <a:solidFill>
                  <a:schemeClr val="dk1"/>
                </a:solidFill>
                <a:latin typeface="Montserrat"/>
                <a:ea typeface="Montserrat"/>
                <a:cs typeface="Montserrat"/>
                <a:sym typeface="Montserrat"/>
              </a:rPr>
              <a:t>prácticos</a:t>
            </a:r>
            <a:r>
              <a:rPr b="1" lang="en" sz="1800">
                <a:solidFill>
                  <a:srgbClr val="E8E7E3"/>
                </a:solidFill>
              </a:rPr>
              <a:t>🐱‍💻</a:t>
            </a:r>
            <a:r>
              <a:rPr lang="en" sz="1900">
                <a:solidFill>
                  <a:schemeClr val="dk1"/>
                </a:solidFill>
                <a:latin typeface="Montserrat"/>
                <a:ea typeface="Montserrat"/>
                <a:cs typeface="Montserrat"/>
                <a:sym typeface="Montserrat"/>
              </a:rPr>
              <a:t>, iniciando con un </a:t>
            </a:r>
            <a:r>
              <a:rPr b="1" lang="en" sz="1900">
                <a:solidFill>
                  <a:schemeClr val="dk1"/>
                </a:solidFill>
                <a:latin typeface="Montserrat"/>
                <a:ea typeface="Montserrat"/>
                <a:cs typeface="Montserrat"/>
                <a:sym typeface="Montserrat"/>
              </a:rPr>
              <a:t>tutorial</a:t>
            </a:r>
            <a:r>
              <a:rPr lang="en" sz="1900">
                <a:solidFill>
                  <a:schemeClr val="dk1"/>
                </a:solidFill>
                <a:latin typeface="Montserrat"/>
                <a:ea typeface="Montserrat"/>
                <a:cs typeface="Montserrat"/>
                <a:sym typeface="Montserrat"/>
              </a:rPr>
              <a:t> de </a:t>
            </a:r>
            <a:r>
              <a:rPr b="1" lang="en" sz="1900">
                <a:solidFill>
                  <a:schemeClr val="dk1"/>
                </a:solidFill>
                <a:latin typeface="Montserrat"/>
                <a:ea typeface="Montserrat"/>
                <a:cs typeface="Montserrat"/>
                <a:sym typeface="Montserrat"/>
              </a:rPr>
              <a:t>Plotly</a:t>
            </a:r>
            <a:r>
              <a:rPr lang="en" sz="1900">
                <a:solidFill>
                  <a:schemeClr val="dk1"/>
                </a:solidFill>
                <a:latin typeface="Montserrat"/>
                <a:ea typeface="Montserrat"/>
                <a:cs typeface="Montserrat"/>
                <a:sym typeface="Montserrat"/>
              </a:rPr>
              <a:t> y </a:t>
            </a:r>
            <a:r>
              <a:rPr b="1" lang="en" sz="1900">
                <a:solidFill>
                  <a:schemeClr val="dk1"/>
                </a:solidFill>
                <a:latin typeface="Montserrat"/>
                <a:ea typeface="Montserrat"/>
                <a:cs typeface="Montserrat"/>
                <a:sym typeface="Montserrat"/>
              </a:rPr>
              <a:t>Dash</a:t>
            </a:r>
            <a:r>
              <a:rPr lang="en" sz="1900">
                <a:solidFill>
                  <a:schemeClr val="dk1"/>
                </a:solidFill>
                <a:latin typeface="Montserrat"/>
                <a:ea typeface="Montserrat"/>
                <a:cs typeface="Montserrat"/>
                <a:sym typeface="Montserrat"/>
              </a:rPr>
              <a:t>, para finalmente </a:t>
            </a:r>
            <a:r>
              <a:rPr b="1" lang="en" sz="1900">
                <a:solidFill>
                  <a:schemeClr val="dk1"/>
                </a:solidFill>
                <a:latin typeface="Montserrat"/>
                <a:ea typeface="Montserrat"/>
                <a:cs typeface="Montserrat"/>
                <a:sym typeface="Montserrat"/>
              </a:rPr>
              <a:t>crear</a:t>
            </a:r>
            <a:r>
              <a:rPr b="1" lang="en" sz="1800">
                <a:solidFill>
                  <a:srgbClr val="E8E7E3"/>
                </a:solidFill>
              </a:rPr>
              <a:t>🐱‍💻</a:t>
            </a:r>
            <a:r>
              <a:rPr lang="en" sz="1900">
                <a:solidFill>
                  <a:schemeClr val="dk1"/>
                </a:solidFill>
                <a:latin typeface="Montserrat"/>
                <a:ea typeface="Montserrat"/>
                <a:cs typeface="Montserrat"/>
                <a:sym typeface="Montserrat"/>
              </a:rPr>
              <a:t> nuestro </a:t>
            </a:r>
            <a:r>
              <a:rPr b="1" lang="en" sz="1900">
                <a:solidFill>
                  <a:schemeClr val="dk1"/>
                </a:solidFill>
                <a:latin typeface="Montserrat"/>
                <a:ea typeface="Montserrat"/>
                <a:cs typeface="Montserrat"/>
                <a:sym typeface="Montserrat"/>
              </a:rPr>
              <a:t>propio dashboard interactivo</a:t>
            </a:r>
            <a:r>
              <a:rPr lang="en" sz="2100">
                <a:solidFill>
                  <a:srgbClr val="E8E7E3"/>
                </a:solidFill>
              </a:rPr>
              <a:t>📊</a:t>
            </a:r>
            <a:r>
              <a:rPr lang="en" sz="1800">
                <a:solidFill>
                  <a:srgbClr val="E8E7E3"/>
                </a:solidFill>
              </a:rPr>
              <a:t>💜</a:t>
            </a:r>
            <a:r>
              <a:rPr lang="en" sz="1900">
                <a:solidFill>
                  <a:schemeClr val="dk1"/>
                </a:solidFill>
                <a:latin typeface="Montserrat"/>
                <a:ea typeface="Montserrat"/>
                <a:cs typeface="Montserrat"/>
                <a:sym typeface="Montserrat"/>
              </a:rPr>
              <a:t>.</a:t>
            </a:r>
            <a:endParaRPr sz="19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19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5"/>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pic>
        <p:nvPicPr>
          <p:cNvPr id="201" name="Google Shape;201;p45"/>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02" name="Google Shape;202;p45"/>
          <p:cNvPicPr preferRelativeResize="0"/>
          <p:nvPr/>
        </p:nvPicPr>
        <p:blipFill rotWithShape="1">
          <a:blip r:embed="rId4">
            <a:alphaModFix/>
          </a:blip>
          <a:srcRect b="11316" l="6076" r="0" t="0"/>
          <a:stretch/>
        </p:blipFill>
        <p:spPr>
          <a:xfrm flipH="1">
            <a:off x="6539600" y="1207200"/>
            <a:ext cx="2489075" cy="3017824"/>
          </a:xfrm>
          <a:prstGeom prst="rect">
            <a:avLst/>
          </a:prstGeom>
          <a:noFill/>
          <a:ln>
            <a:noFill/>
          </a:ln>
        </p:spPr>
      </p:pic>
      <p:sp>
        <p:nvSpPr>
          <p:cNvPr id="203" name="Google Shape;203;p45"/>
          <p:cNvSpPr txBox="1"/>
          <p:nvPr/>
        </p:nvSpPr>
        <p:spPr>
          <a:xfrm>
            <a:off x="548850" y="897000"/>
            <a:ext cx="7270800" cy="380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1F1F1F"/>
                </a:solidFill>
                <a:highlight>
                  <a:srgbClr val="FFFFFF"/>
                </a:highlight>
                <a:latin typeface="Montserrat"/>
                <a:ea typeface="Montserrat"/>
                <a:cs typeface="Montserrat"/>
                <a:sym typeface="Montserrat"/>
              </a:rPr>
              <a:t>6:30 - 6:35</a:t>
            </a:r>
            <a:r>
              <a:rPr b="1" i="0" lang="en" sz="1700" u="none" cap="none" strike="noStrike">
                <a:solidFill>
                  <a:srgbClr val="1F1F1F"/>
                </a:solidFill>
                <a:highlight>
                  <a:srgbClr val="FFFFFF"/>
                </a:highlight>
                <a:latin typeface="Montserrat"/>
                <a:ea typeface="Montserrat"/>
                <a:cs typeface="Montserrat"/>
                <a:sym typeface="Montserrat"/>
              </a:rPr>
              <a:t> </a:t>
            </a:r>
            <a:r>
              <a:rPr b="0" i="0" lang="en" sz="1700" u="none" cap="none" strike="noStrike">
                <a:solidFill>
                  <a:srgbClr val="1F1F1F"/>
                </a:solidFill>
                <a:highlight>
                  <a:srgbClr val="FFFFFF"/>
                </a:highlight>
                <a:latin typeface="Montserrat"/>
                <a:ea typeface="Montserrat"/>
                <a:cs typeface="Montserrat"/>
                <a:sym typeface="Montserrat"/>
              </a:rPr>
              <a:t>PM</a:t>
            </a:r>
            <a:r>
              <a:rPr b="1" i="0" lang="en" sz="1700" u="none" cap="none" strike="noStrike">
                <a:solidFill>
                  <a:srgbClr val="1F1F1F"/>
                </a:solidFill>
                <a:highlight>
                  <a:srgbClr val="FFFFFF"/>
                </a:highlight>
                <a:latin typeface="Montserrat"/>
                <a:ea typeface="Montserrat"/>
                <a:cs typeface="Montserrat"/>
                <a:sym typeface="Montserrat"/>
              </a:rPr>
              <a:t> Saludos </a:t>
            </a:r>
            <a:r>
              <a:rPr b="0" i="0" lang="en" sz="1700" u="none" cap="none" strike="noStrike">
                <a:solidFill>
                  <a:srgbClr val="1F1F1F"/>
                </a:solidFill>
                <a:highlight>
                  <a:srgbClr val="FFFFFF"/>
                </a:highlight>
                <a:latin typeface="Montserrat"/>
                <a:ea typeface="Montserrat"/>
                <a:cs typeface="Montserrat"/>
                <a:sym typeface="Montserrat"/>
              </a:rPr>
              <a:t>y</a:t>
            </a:r>
            <a:r>
              <a:rPr b="1" i="0" lang="en" sz="1700" u="none" cap="none" strike="noStrike">
                <a:solidFill>
                  <a:srgbClr val="1F1F1F"/>
                </a:solidFill>
                <a:highlight>
                  <a:srgbClr val="FFFFFF"/>
                </a:highlight>
                <a:latin typeface="Montserrat"/>
                <a:ea typeface="Montserrat"/>
                <a:cs typeface="Montserrat"/>
                <a:sym typeface="Montserrat"/>
              </a:rPr>
              <a:t> anuncios.</a:t>
            </a:r>
            <a:endParaRPr b="1" i="0" sz="1700" u="none" cap="none" strike="noStrike">
              <a:solidFill>
                <a:srgbClr val="1F1F1F"/>
              </a:solidFill>
              <a:highlight>
                <a:srgbClr val="FFFFFF"/>
              </a:highlight>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700"/>
              <a:buFont typeface="Arial"/>
              <a:buNone/>
            </a:pPr>
            <a:r>
              <a:rPr b="0" i="0" lang="en" sz="1700" u="none" cap="none" strike="noStrike">
                <a:solidFill>
                  <a:srgbClr val="1F1F1F"/>
                </a:solidFill>
                <a:highlight>
                  <a:schemeClr val="lt1"/>
                </a:highlight>
                <a:latin typeface="Montserrat"/>
                <a:ea typeface="Montserrat"/>
                <a:cs typeface="Montserrat"/>
                <a:sym typeface="Montserrat"/>
              </a:rPr>
              <a:t>6:35 - 6:40</a:t>
            </a:r>
            <a:r>
              <a:rPr b="1" i="0" lang="en" sz="1700" u="none" cap="none" strike="noStrike">
                <a:solidFill>
                  <a:srgbClr val="1F1F1F"/>
                </a:solidFill>
                <a:highlight>
                  <a:schemeClr val="lt1"/>
                </a:highlight>
                <a:latin typeface="Montserrat"/>
                <a:ea typeface="Montserrat"/>
                <a:cs typeface="Montserrat"/>
                <a:sym typeface="Montserrat"/>
              </a:rPr>
              <a:t> </a:t>
            </a:r>
            <a:r>
              <a:rPr b="0" i="0" lang="en" sz="1700" u="none" cap="none" strike="noStrike">
                <a:solidFill>
                  <a:srgbClr val="1F1F1F"/>
                </a:solidFill>
                <a:highlight>
                  <a:schemeClr val="lt1"/>
                </a:highlight>
                <a:latin typeface="Montserrat"/>
                <a:ea typeface="Montserrat"/>
                <a:cs typeface="Montserrat"/>
                <a:sym typeface="Montserrat"/>
              </a:rPr>
              <a:t>PM</a:t>
            </a:r>
            <a:r>
              <a:rPr b="1" i="0" lang="en" sz="1700" u="none" cap="none" strike="noStrike">
                <a:solidFill>
                  <a:srgbClr val="1F1F1F"/>
                </a:solidFill>
                <a:highlight>
                  <a:schemeClr val="lt1"/>
                </a:highlight>
                <a:latin typeface="Montserrat"/>
                <a:ea typeface="Montserrat"/>
                <a:cs typeface="Montserrat"/>
                <a:sym typeface="Montserrat"/>
              </a:rPr>
              <a:t> Objetivos </a:t>
            </a:r>
            <a:r>
              <a:rPr lang="en" sz="1700">
                <a:solidFill>
                  <a:srgbClr val="1F1F1F"/>
                </a:solidFill>
                <a:highlight>
                  <a:schemeClr val="lt1"/>
                </a:highlight>
                <a:latin typeface="Montserrat"/>
                <a:ea typeface="Montserrat"/>
                <a:cs typeface="Montserrat"/>
                <a:sym typeface="Montserrat"/>
              </a:rPr>
              <a:t>de la</a:t>
            </a:r>
            <a:r>
              <a:rPr b="1" lang="en" sz="1700">
                <a:solidFill>
                  <a:srgbClr val="1F1F1F"/>
                </a:solidFill>
                <a:highlight>
                  <a:schemeClr val="lt1"/>
                </a:highlight>
                <a:latin typeface="Montserrat"/>
                <a:ea typeface="Montserrat"/>
                <a:cs typeface="Montserrat"/>
                <a:sym typeface="Montserrat"/>
              </a:rPr>
              <a:t> sesión.</a:t>
            </a:r>
            <a:endParaRPr b="1" i="0" sz="1700" u="none" cap="none" strike="noStrike">
              <a:solidFill>
                <a:srgbClr val="1F1F1F"/>
              </a:solidFill>
              <a:highlight>
                <a:srgbClr val="FFFFFF"/>
              </a:highlight>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700"/>
              <a:buFont typeface="Arial"/>
              <a:buNone/>
            </a:pPr>
            <a:r>
              <a:rPr b="0" i="0" lang="en" sz="1700" u="none" cap="none" strike="noStrike">
                <a:solidFill>
                  <a:srgbClr val="1F1F1F"/>
                </a:solidFill>
                <a:highlight>
                  <a:schemeClr val="lt1"/>
                </a:highlight>
                <a:latin typeface="Montserrat"/>
                <a:ea typeface="Montserrat"/>
                <a:cs typeface="Montserrat"/>
                <a:sym typeface="Montserrat"/>
              </a:rPr>
              <a:t>6:40 - 7:</a:t>
            </a:r>
            <a:r>
              <a:rPr lang="en" sz="1700">
                <a:solidFill>
                  <a:srgbClr val="1F1F1F"/>
                </a:solidFill>
                <a:highlight>
                  <a:schemeClr val="lt1"/>
                </a:highlight>
                <a:latin typeface="Montserrat"/>
                <a:ea typeface="Montserrat"/>
                <a:cs typeface="Montserrat"/>
                <a:sym typeface="Montserrat"/>
              </a:rPr>
              <a:t>1</a:t>
            </a:r>
            <a:r>
              <a:rPr b="0" i="0" lang="en" sz="1700" u="none" cap="none" strike="noStrike">
                <a:solidFill>
                  <a:srgbClr val="1F1F1F"/>
                </a:solidFill>
                <a:highlight>
                  <a:schemeClr val="lt1"/>
                </a:highlight>
                <a:latin typeface="Montserrat"/>
                <a:ea typeface="Montserrat"/>
                <a:cs typeface="Montserrat"/>
                <a:sym typeface="Montserrat"/>
              </a:rPr>
              <a:t>0</a:t>
            </a:r>
            <a:r>
              <a:rPr b="1" i="0" lang="en" sz="1700" u="none" cap="none" strike="noStrike">
                <a:solidFill>
                  <a:srgbClr val="1F1F1F"/>
                </a:solidFill>
                <a:highlight>
                  <a:schemeClr val="lt1"/>
                </a:highlight>
                <a:latin typeface="Montserrat"/>
                <a:ea typeface="Montserrat"/>
                <a:cs typeface="Montserrat"/>
                <a:sym typeface="Montserrat"/>
              </a:rPr>
              <a:t> </a:t>
            </a:r>
            <a:r>
              <a:rPr b="0" i="0" lang="en" sz="1700" u="none" cap="none" strike="noStrike">
                <a:solidFill>
                  <a:srgbClr val="1F1F1F"/>
                </a:solidFill>
                <a:highlight>
                  <a:schemeClr val="lt1"/>
                </a:highlight>
                <a:latin typeface="Montserrat"/>
                <a:ea typeface="Montserrat"/>
                <a:cs typeface="Montserrat"/>
                <a:sym typeface="Montserrat"/>
              </a:rPr>
              <a:t>PM</a:t>
            </a:r>
            <a:r>
              <a:rPr b="1" i="0" lang="en" sz="1700" u="none" cap="none" strike="noStrike">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Presentación: </a:t>
            </a:r>
            <a:r>
              <a:rPr b="1" lang="en" sz="1700">
                <a:solidFill>
                  <a:srgbClr val="1F1F1F"/>
                </a:solidFill>
                <a:highlight>
                  <a:schemeClr val="lt1"/>
                </a:highlight>
                <a:latin typeface="Montserrat"/>
                <a:ea typeface="Montserrat"/>
                <a:cs typeface="Montserrat"/>
                <a:sym typeface="Montserrat"/>
              </a:rPr>
              <a:t>Introducción </a:t>
            </a:r>
            <a:r>
              <a:rPr lang="en" sz="1700">
                <a:solidFill>
                  <a:srgbClr val="1F1F1F"/>
                </a:solidFill>
                <a:highlight>
                  <a:schemeClr val="lt1"/>
                </a:highlight>
                <a:latin typeface="Montserrat"/>
                <a:ea typeface="Montserrat"/>
                <a:cs typeface="Montserrat"/>
                <a:sym typeface="Montserrat"/>
              </a:rPr>
              <a:t>a</a:t>
            </a:r>
            <a:r>
              <a:rPr b="1" lang="en" sz="1700">
                <a:solidFill>
                  <a:srgbClr val="1F1F1F"/>
                </a:solidFill>
                <a:highlight>
                  <a:schemeClr val="lt1"/>
                </a:highlight>
                <a:latin typeface="Montserrat"/>
                <a:ea typeface="Montserrat"/>
                <a:cs typeface="Montserrat"/>
                <a:sym typeface="Montserrat"/>
              </a:rPr>
              <a:t> Plotly/Dash</a:t>
            </a:r>
            <a:r>
              <a:rPr b="0" i="0" lang="en" sz="1700" u="none" cap="none" strike="noStrike">
                <a:solidFill>
                  <a:srgbClr val="1F1F1F"/>
                </a:solidFill>
                <a:highlight>
                  <a:schemeClr val="lt1"/>
                </a:highlight>
                <a:latin typeface="Montserrat"/>
                <a:ea typeface="Montserrat"/>
                <a:cs typeface="Montserrat"/>
                <a:sym typeface="Montserrat"/>
              </a:rPr>
              <a:t>.</a:t>
            </a:r>
            <a:endParaRPr b="0" i="0" sz="17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700" u="none" cap="none" strike="noStrike">
                <a:solidFill>
                  <a:srgbClr val="1F1F1F"/>
                </a:solidFill>
                <a:highlight>
                  <a:schemeClr val="lt1"/>
                </a:highlight>
                <a:latin typeface="Montserrat"/>
                <a:ea typeface="Montserrat"/>
                <a:cs typeface="Montserrat"/>
                <a:sym typeface="Montserrat"/>
              </a:rPr>
              <a:t>7:</a:t>
            </a:r>
            <a:r>
              <a:rPr lang="en" sz="1700">
                <a:solidFill>
                  <a:srgbClr val="1F1F1F"/>
                </a:solidFill>
                <a:highlight>
                  <a:schemeClr val="lt1"/>
                </a:highlight>
                <a:latin typeface="Montserrat"/>
                <a:ea typeface="Montserrat"/>
                <a:cs typeface="Montserrat"/>
                <a:sym typeface="Montserrat"/>
              </a:rPr>
              <a:t>1</a:t>
            </a:r>
            <a:r>
              <a:rPr b="0" i="0" lang="en" sz="1700" u="none" cap="none" strike="noStrike">
                <a:solidFill>
                  <a:srgbClr val="1F1F1F"/>
                </a:solidFill>
                <a:highlight>
                  <a:schemeClr val="lt1"/>
                </a:highlight>
                <a:latin typeface="Montserrat"/>
                <a:ea typeface="Montserrat"/>
                <a:cs typeface="Montserrat"/>
                <a:sym typeface="Montserrat"/>
              </a:rPr>
              <a:t>0 - 7:</a:t>
            </a:r>
            <a:r>
              <a:rPr lang="en" sz="1700">
                <a:solidFill>
                  <a:srgbClr val="1F1F1F"/>
                </a:solidFill>
                <a:highlight>
                  <a:schemeClr val="lt1"/>
                </a:highlight>
                <a:latin typeface="Montserrat"/>
                <a:ea typeface="Montserrat"/>
                <a:cs typeface="Montserrat"/>
                <a:sym typeface="Montserrat"/>
              </a:rPr>
              <a:t>4</a:t>
            </a:r>
            <a:r>
              <a:rPr b="0" i="0" lang="en" sz="1700" u="none" cap="none" strike="noStrike">
                <a:solidFill>
                  <a:srgbClr val="1F1F1F"/>
                </a:solidFill>
                <a:highlight>
                  <a:schemeClr val="lt1"/>
                </a:highlight>
                <a:latin typeface="Montserrat"/>
                <a:ea typeface="Montserrat"/>
                <a:cs typeface="Montserrat"/>
                <a:sym typeface="Montserrat"/>
              </a:rPr>
              <a:t>0</a:t>
            </a:r>
            <a:r>
              <a:rPr b="1" i="0" lang="en" sz="1700" u="none" cap="none" strike="noStrike">
                <a:solidFill>
                  <a:srgbClr val="1F1F1F"/>
                </a:solidFill>
                <a:highlight>
                  <a:schemeClr val="lt1"/>
                </a:highlight>
                <a:latin typeface="Montserrat"/>
                <a:ea typeface="Montserrat"/>
                <a:cs typeface="Montserrat"/>
                <a:sym typeface="Montserrat"/>
              </a:rPr>
              <a:t> </a:t>
            </a:r>
            <a:r>
              <a:rPr b="0" i="0" lang="en" sz="1700" u="none" cap="none" strike="noStrike">
                <a:solidFill>
                  <a:srgbClr val="1F1F1F"/>
                </a:solidFill>
                <a:highlight>
                  <a:schemeClr val="lt1"/>
                </a:highlight>
                <a:latin typeface="Montserrat"/>
                <a:ea typeface="Montserrat"/>
                <a:cs typeface="Montserrat"/>
                <a:sym typeface="Montserrat"/>
              </a:rPr>
              <a:t>PM </a:t>
            </a:r>
            <a:r>
              <a:rPr lang="en" sz="1700">
                <a:solidFill>
                  <a:srgbClr val="1F1F1F"/>
                </a:solidFill>
                <a:highlight>
                  <a:schemeClr val="lt1"/>
                </a:highlight>
                <a:latin typeface="Montserrat"/>
                <a:ea typeface="Montserrat"/>
                <a:cs typeface="Montserrat"/>
                <a:sym typeface="Montserrat"/>
              </a:rPr>
              <a:t>Actividad: </a:t>
            </a:r>
            <a:r>
              <a:rPr b="1" lang="en" sz="1700">
                <a:solidFill>
                  <a:srgbClr val="1F1F1F"/>
                </a:solidFill>
                <a:highlight>
                  <a:schemeClr val="lt1"/>
                </a:highlight>
                <a:latin typeface="Montserrat"/>
                <a:ea typeface="Montserrat"/>
                <a:cs typeface="Montserrat"/>
                <a:sym typeface="Montserrat"/>
              </a:rPr>
              <a:t>Chrome Dev Tools.</a:t>
            </a:r>
            <a:endParaRPr b="1" i="0" sz="17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700" u="none" cap="none" strike="noStrike">
                <a:solidFill>
                  <a:srgbClr val="1F1F1F"/>
                </a:solidFill>
                <a:highlight>
                  <a:schemeClr val="lt1"/>
                </a:highlight>
                <a:latin typeface="Montserrat"/>
                <a:ea typeface="Montserrat"/>
                <a:cs typeface="Montserrat"/>
                <a:sym typeface="Montserrat"/>
              </a:rPr>
              <a:t>7:20 - 8:00</a:t>
            </a:r>
            <a:r>
              <a:rPr b="1" i="0" lang="en" sz="1700" u="none" cap="none" strike="noStrike">
                <a:solidFill>
                  <a:srgbClr val="1F1F1F"/>
                </a:solidFill>
                <a:highlight>
                  <a:schemeClr val="lt1"/>
                </a:highlight>
                <a:latin typeface="Montserrat"/>
                <a:ea typeface="Montserrat"/>
                <a:cs typeface="Montserrat"/>
                <a:sym typeface="Montserrat"/>
              </a:rPr>
              <a:t> </a:t>
            </a:r>
            <a:r>
              <a:rPr b="0" i="0" lang="en" sz="1700" u="none" cap="none" strike="noStrike">
                <a:solidFill>
                  <a:srgbClr val="1F1F1F"/>
                </a:solidFill>
                <a:highlight>
                  <a:schemeClr val="lt1"/>
                </a:highlight>
                <a:latin typeface="Montserrat"/>
                <a:ea typeface="Montserrat"/>
                <a:cs typeface="Montserrat"/>
                <a:sym typeface="Montserrat"/>
              </a:rPr>
              <a:t>PM</a:t>
            </a:r>
            <a:r>
              <a:rPr b="1" i="0" lang="en" sz="1700" u="none" cap="none" strike="noStrike">
                <a:solidFill>
                  <a:srgbClr val="1F1F1F"/>
                </a:solidFill>
                <a:highlight>
                  <a:schemeClr val="lt1"/>
                </a:highlight>
                <a:latin typeface="Montserrat"/>
                <a:ea typeface="Montserrat"/>
                <a:cs typeface="Montserrat"/>
                <a:sym typeface="Montserrat"/>
              </a:rPr>
              <a:t> </a:t>
            </a:r>
            <a:r>
              <a:rPr i="0" lang="en" sz="1700" u="none" cap="none" strike="noStrike">
                <a:solidFill>
                  <a:srgbClr val="1F1F1F"/>
                </a:solidFill>
                <a:highlight>
                  <a:schemeClr val="lt1"/>
                </a:highlight>
                <a:latin typeface="Montserrat"/>
                <a:ea typeface="Montserrat"/>
                <a:cs typeface="Montserrat"/>
                <a:sym typeface="Montserrat"/>
              </a:rPr>
              <a:t>Crowd-coding</a:t>
            </a:r>
            <a:r>
              <a:rPr b="1" i="0" lang="en" sz="1700" u="none" cap="none" strike="noStrike">
                <a:solidFill>
                  <a:srgbClr val="1F1F1F"/>
                </a:solidFill>
                <a:highlight>
                  <a:schemeClr val="lt1"/>
                </a:highlight>
                <a:latin typeface="Montserrat"/>
                <a:ea typeface="Montserrat"/>
                <a:cs typeface="Montserrat"/>
                <a:sym typeface="Montserrat"/>
              </a:rPr>
              <a:t>: </a:t>
            </a:r>
            <a:r>
              <a:rPr b="1" lang="en" sz="1700">
                <a:solidFill>
                  <a:srgbClr val="1F1F1F"/>
                </a:solidFill>
                <a:highlight>
                  <a:schemeClr val="lt1"/>
                </a:highlight>
                <a:latin typeface="Montserrat"/>
                <a:ea typeface="Montserrat"/>
                <a:cs typeface="Montserrat"/>
                <a:sym typeface="Montserrat"/>
              </a:rPr>
              <a:t>Introducción a Plotly.</a:t>
            </a:r>
            <a:endParaRPr b="0" i="0" sz="17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700" u="none" cap="none" strike="noStrike">
                <a:solidFill>
                  <a:srgbClr val="1F1F1F"/>
                </a:solidFill>
                <a:highlight>
                  <a:schemeClr val="lt1"/>
                </a:highlight>
                <a:latin typeface="Montserrat"/>
                <a:ea typeface="Montserrat"/>
                <a:cs typeface="Montserrat"/>
                <a:sym typeface="Montserrat"/>
              </a:rPr>
              <a:t>8:00 - 8:15</a:t>
            </a:r>
            <a:r>
              <a:rPr b="1" i="0" lang="en" sz="1700" u="none" cap="none" strike="noStrike">
                <a:solidFill>
                  <a:srgbClr val="1F1F1F"/>
                </a:solidFill>
                <a:highlight>
                  <a:schemeClr val="lt1"/>
                </a:highlight>
                <a:latin typeface="Montserrat"/>
                <a:ea typeface="Montserrat"/>
                <a:cs typeface="Montserrat"/>
                <a:sym typeface="Montserrat"/>
              </a:rPr>
              <a:t> </a:t>
            </a:r>
            <a:r>
              <a:rPr b="0" i="0" lang="en" sz="1700" u="none" cap="none" strike="noStrike">
                <a:solidFill>
                  <a:srgbClr val="1F1F1F"/>
                </a:solidFill>
                <a:highlight>
                  <a:schemeClr val="lt1"/>
                </a:highlight>
                <a:latin typeface="Montserrat"/>
                <a:ea typeface="Montserrat"/>
                <a:cs typeface="Montserrat"/>
                <a:sym typeface="Montserrat"/>
              </a:rPr>
              <a:t>PM</a:t>
            </a:r>
            <a:r>
              <a:rPr b="1" i="0" lang="en" sz="1700" u="none" cap="none" strike="noStrike">
                <a:solidFill>
                  <a:srgbClr val="1F1F1F"/>
                </a:solidFill>
                <a:highlight>
                  <a:schemeClr val="lt1"/>
                </a:highlight>
                <a:latin typeface="Montserrat"/>
                <a:ea typeface="Montserrat"/>
                <a:cs typeface="Montserrat"/>
                <a:sym typeface="Montserrat"/>
              </a:rPr>
              <a:t> </a:t>
            </a:r>
            <a:r>
              <a:rPr i="0" lang="en" sz="1700" u="none" cap="none" strike="noStrike">
                <a:solidFill>
                  <a:srgbClr val="1F1F1F"/>
                </a:solidFill>
                <a:highlight>
                  <a:schemeClr val="lt1"/>
                </a:highlight>
                <a:latin typeface="Montserrat"/>
                <a:ea typeface="Montserrat"/>
                <a:cs typeface="Montserrat"/>
                <a:sym typeface="Montserrat"/>
              </a:rPr>
              <a:t>BREA</a:t>
            </a:r>
            <a:r>
              <a:rPr lang="en" sz="1700">
                <a:solidFill>
                  <a:srgbClr val="1F1F1F"/>
                </a:solidFill>
                <a:highlight>
                  <a:schemeClr val="lt1"/>
                </a:highlight>
                <a:latin typeface="Montserrat"/>
                <a:ea typeface="Montserrat"/>
                <a:cs typeface="Montserrat"/>
                <a:sym typeface="Montserrat"/>
              </a:rPr>
              <a:t>K.</a:t>
            </a:r>
            <a:endParaRPr b="1" i="0" sz="17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700" u="none" cap="none" strike="noStrike">
                <a:solidFill>
                  <a:srgbClr val="1F1F1F"/>
                </a:solidFill>
                <a:highlight>
                  <a:schemeClr val="lt1"/>
                </a:highlight>
                <a:latin typeface="Montserrat"/>
                <a:ea typeface="Montserrat"/>
                <a:cs typeface="Montserrat"/>
                <a:sym typeface="Montserrat"/>
              </a:rPr>
              <a:t>8:15 - 9:</a:t>
            </a:r>
            <a:r>
              <a:rPr lang="en" sz="1700">
                <a:solidFill>
                  <a:srgbClr val="1F1F1F"/>
                </a:solidFill>
                <a:highlight>
                  <a:schemeClr val="lt1"/>
                </a:highlight>
                <a:latin typeface="Montserrat"/>
                <a:ea typeface="Montserrat"/>
                <a:cs typeface="Montserrat"/>
                <a:sym typeface="Montserrat"/>
              </a:rPr>
              <a:t>0</a:t>
            </a:r>
            <a:r>
              <a:rPr b="0" i="0" lang="en" sz="1700" u="none" cap="none" strike="noStrike">
                <a:solidFill>
                  <a:srgbClr val="1F1F1F"/>
                </a:solidFill>
                <a:highlight>
                  <a:schemeClr val="lt1"/>
                </a:highlight>
                <a:latin typeface="Montserrat"/>
                <a:ea typeface="Montserrat"/>
                <a:cs typeface="Montserrat"/>
                <a:sym typeface="Montserrat"/>
              </a:rPr>
              <a:t>0</a:t>
            </a:r>
            <a:r>
              <a:rPr b="1" i="0" lang="en" sz="1700" u="none" cap="none" strike="noStrike">
                <a:solidFill>
                  <a:srgbClr val="1F1F1F"/>
                </a:solidFill>
                <a:highlight>
                  <a:schemeClr val="lt1"/>
                </a:highlight>
                <a:latin typeface="Montserrat"/>
                <a:ea typeface="Montserrat"/>
                <a:cs typeface="Montserrat"/>
                <a:sym typeface="Montserrat"/>
              </a:rPr>
              <a:t> </a:t>
            </a:r>
            <a:r>
              <a:rPr b="0" i="0" lang="en" sz="1700" u="none" cap="none" strike="noStrike">
                <a:solidFill>
                  <a:srgbClr val="1F1F1F"/>
                </a:solidFill>
                <a:highlight>
                  <a:schemeClr val="lt1"/>
                </a:highlight>
                <a:latin typeface="Montserrat"/>
                <a:ea typeface="Montserrat"/>
                <a:cs typeface="Montserrat"/>
                <a:sym typeface="Montserrat"/>
              </a:rPr>
              <a:t>PM</a:t>
            </a:r>
            <a:r>
              <a:rPr b="1" i="0" lang="en" sz="1700" u="none" cap="none" strike="noStrike">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Crowd-coding</a:t>
            </a:r>
            <a:r>
              <a:rPr b="1" i="0" lang="en" sz="1700" u="none" cap="none" strike="noStrike">
                <a:solidFill>
                  <a:srgbClr val="1F1F1F"/>
                </a:solidFill>
                <a:highlight>
                  <a:schemeClr val="lt1"/>
                </a:highlight>
                <a:latin typeface="Montserrat"/>
                <a:ea typeface="Montserrat"/>
                <a:cs typeface="Montserrat"/>
                <a:sym typeface="Montserrat"/>
              </a:rPr>
              <a:t>:  </a:t>
            </a:r>
            <a:r>
              <a:rPr b="1" lang="en" sz="1700">
                <a:solidFill>
                  <a:srgbClr val="1F1F1F"/>
                </a:solidFill>
                <a:highlight>
                  <a:schemeClr val="lt1"/>
                </a:highlight>
                <a:latin typeface="Montserrat"/>
                <a:ea typeface="Montserrat"/>
                <a:cs typeface="Montserrat"/>
                <a:sym typeface="Montserrat"/>
              </a:rPr>
              <a:t>Introducción a Dash.</a:t>
            </a:r>
            <a:endParaRPr b="1" i="0" sz="17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1000"/>
              </a:spcAft>
              <a:buClr>
                <a:schemeClr val="dk1"/>
              </a:buClr>
              <a:buSzPts val="1100"/>
              <a:buFont typeface="Arial"/>
              <a:buNone/>
            </a:pPr>
            <a:r>
              <a:rPr b="0" i="0" lang="en" sz="1700" u="none" cap="none" strike="noStrike">
                <a:solidFill>
                  <a:srgbClr val="1F1F1F"/>
                </a:solidFill>
                <a:highlight>
                  <a:schemeClr val="lt1"/>
                </a:highlight>
                <a:latin typeface="Montserrat"/>
                <a:ea typeface="Montserrat"/>
                <a:cs typeface="Montserrat"/>
                <a:sym typeface="Montserrat"/>
              </a:rPr>
              <a:t>9:</a:t>
            </a:r>
            <a:r>
              <a:rPr lang="en" sz="1700">
                <a:solidFill>
                  <a:srgbClr val="1F1F1F"/>
                </a:solidFill>
                <a:highlight>
                  <a:schemeClr val="lt1"/>
                </a:highlight>
                <a:latin typeface="Montserrat"/>
                <a:ea typeface="Montserrat"/>
                <a:cs typeface="Montserrat"/>
                <a:sym typeface="Montserrat"/>
              </a:rPr>
              <a:t>0</a:t>
            </a:r>
            <a:r>
              <a:rPr b="0" i="0" lang="en" sz="1700" u="none" cap="none" strike="noStrike">
                <a:solidFill>
                  <a:srgbClr val="1F1F1F"/>
                </a:solidFill>
                <a:highlight>
                  <a:schemeClr val="lt1"/>
                </a:highlight>
                <a:latin typeface="Montserrat"/>
                <a:ea typeface="Montserrat"/>
                <a:cs typeface="Montserrat"/>
                <a:sym typeface="Montserrat"/>
              </a:rPr>
              <a:t>0 - 9:30 PM</a:t>
            </a:r>
            <a:r>
              <a:rPr b="1" i="0" lang="en" sz="1700" u="none" cap="none" strike="noStrike">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Challenge</a:t>
            </a:r>
            <a:r>
              <a:rPr b="1" lang="en" sz="1700">
                <a:solidFill>
                  <a:srgbClr val="1F1F1F"/>
                </a:solidFill>
                <a:highlight>
                  <a:schemeClr val="lt1"/>
                </a:highlight>
                <a:latin typeface="Montserrat"/>
                <a:ea typeface="Montserrat"/>
                <a:cs typeface="Montserrat"/>
                <a:sym typeface="Montserrat"/>
              </a:rPr>
              <a:t>: Crea tu primer Dashboard interactivo</a:t>
            </a:r>
            <a:r>
              <a:rPr b="1" i="0" lang="en" sz="1700" u="none" cap="none" strike="noStrike">
                <a:solidFill>
                  <a:srgbClr val="1F1F1F"/>
                </a:solidFill>
                <a:highlight>
                  <a:schemeClr val="lt1"/>
                </a:highlight>
                <a:latin typeface="Montserrat"/>
                <a:ea typeface="Montserrat"/>
                <a:cs typeface="Montserrat"/>
                <a:sym typeface="Montserrat"/>
              </a:rPr>
              <a:t>.</a:t>
            </a:r>
            <a:endParaRPr b="1" i="0" sz="1700" u="none" cap="none" strike="noStrike">
              <a:solidFill>
                <a:srgbClr val="1F1F1F"/>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6"/>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Recursos y meta-recursos de aprendizaje.</a:t>
            </a:r>
            <a:endParaRPr b="1" i="0" sz="1400" u="none" cap="none" strike="noStrike">
              <a:solidFill>
                <a:srgbClr val="000000"/>
              </a:solidFill>
              <a:latin typeface="Arial"/>
              <a:ea typeface="Arial"/>
              <a:cs typeface="Arial"/>
              <a:sym typeface="Arial"/>
            </a:endParaRPr>
          </a:p>
        </p:txBody>
      </p:sp>
      <p:pic>
        <p:nvPicPr>
          <p:cNvPr id="209" name="Google Shape;209;p46"/>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10" name="Google Shape;210;p46"/>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11" name="Google Shape;211;p46"/>
          <p:cNvPicPr preferRelativeResize="0"/>
          <p:nvPr/>
        </p:nvPicPr>
        <p:blipFill rotWithShape="1">
          <a:blip r:embed="rId4">
            <a:alphaModFix/>
          </a:blip>
          <a:srcRect b="0" l="0" r="0" t="0"/>
          <a:stretch/>
        </p:blipFill>
        <p:spPr>
          <a:xfrm>
            <a:off x="-53475" y="0"/>
            <a:ext cx="3242564"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4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17" name="Google Shape;217;p47"/>
          <p:cNvSpPr txBox="1"/>
          <p:nvPr/>
        </p:nvSpPr>
        <p:spPr>
          <a:xfrm>
            <a:off x="522550" y="2283973"/>
            <a:ext cx="41733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u="sng">
                <a:solidFill>
                  <a:schemeClr val="hlink"/>
                </a:solidFill>
                <a:latin typeface="Montserrat"/>
                <a:ea typeface="Montserrat"/>
                <a:cs typeface="Montserrat"/>
                <a:sym typeface="Montserrat"/>
                <a:hlinkClick r:id="rId4"/>
              </a:rPr>
              <a:t>The visual display of quantitative information</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Edward Tufte</a:t>
            </a:r>
            <a:endParaRPr b="1" sz="2100">
              <a:solidFill>
                <a:srgbClr val="441848"/>
              </a:solidFill>
              <a:latin typeface="Montserrat"/>
              <a:ea typeface="Montserrat"/>
              <a:cs typeface="Montserrat"/>
              <a:sym typeface="Montserrat"/>
            </a:endParaRPr>
          </a:p>
        </p:txBody>
      </p:sp>
      <p:sp>
        <p:nvSpPr>
          <p:cNvPr id="218" name="Google Shape;218;p4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19" name="Google Shape;219;p47"/>
          <p:cNvPicPr preferRelativeResize="0"/>
          <p:nvPr/>
        </p:nvPicPr>
        <p:blipFill>
          <a:blip r:embed="rId5">
            <a:alphaModFix/>
          </a:blip>
          <a:stretch>
            <a:fillRect/>
          </a:stretch>
        </p:blipFill>
        <p:spPr>
          <a:xfrm>
            <a:off x="4848250" y="847975"/>
            <a:ext cx="3153125" cy="38518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25" name="Google Shape;225;p48"/>
          <p:cNvSpPr txBox="1"/>
          <p:nvPr/>
        </p:nvSpPr>
        <p:spPr>
          <a:xfrm>
            <a:off x="522550" y="2283973"/>
            <a:ext cx="41733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u="sng">
                <a:solidFill>
                  <a:schemeClr val="hlink"/>
                </a:solidFill>
                <a:latin typeface="Montserrat"/>
                <a:ea typeface="Montserrat"/>
                <a:cs typeface="Montserrat"/>
                <a:sym typeface="Montserrat"/>
                <a:hlinkClick r:id="rId4"/>
              </a:rPr>
              <a:t>Storytelling with data</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Cole Nussbaumer Knaflic</a:t>
            </a:r>
            <a:endParaRPr b="1" sz="2100">
              <a:solidFill>
                <a:srgbClr val="441848"/>
              </a:solidFill>
              <a:latin typeface="Montserrat"/>
              <a:ea typeface="Montserrat"/>
              <a:cs typeface="Montserrat"/>
              <a:sym typeface="Montserrat"/>
            </a:endParaRPr>
          </a:p>
        </p:txBody>
      </p:sp>
      <p:sp>
        <p:nvSpPr>
          <p:cNvPr id="226" name="Google Shape;226;p4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27" name="Google Shape;227;p48"/>
          <p:cNvPicPr preferRelativeResize="0"/>
          <p:nvPr/>
        </p:nvPicPr>
        <p:blipFill>
          <a:blip r:embed="rId5">
            <a:alphaModFix/>
          </a:blip>
          <a:stretch>
            <a:fillRect/>
          </a:stretch>
        </p:blipFill>
        <p:spPr>
          <a:xfrm>
            <a:off x="4848250" y="847975"/>
            <a:ext cx="2825606" cy="376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